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448" r:id="rId2"/>
    <p:sldMasterId id="2147484460" r:id="rId3"/>
    <p:sldMasterId id="2147484478" r:id="rId4"/>
    <p:sldMasterId id="2147484490" r:id="rId5"/>
  </p:sldMasterIdLst>
  <p:notesMasterIdLst>
    <p:notesMasterId r:id="rId34"/>
  </p:notesMasterIdLst>
  <p:handoutMasterIdLst>
    <p:handoutMasterId r:id="rId35"/>
  </p:handoutMasterIdLst>
  <p:sldIdLst>
    <p:sldId id="292" r:id="rId6"/>
    <p:sldId id="365" r:id="rId7"/>
    <p:sldId id="320" r:id="rId8"/>
    <p:sldId id="321" r:id="rId9"/>
    <p:sldId id="372" r:id="rId10"/>
    <p:sldId id="370" r:id="rId11"/>
    <p:sldId id="352" r:id="rId12"/>
    <p:sldId id="353" r:id="rId13"/>
    <p:sldId id="354" r:id="rId14"/>
    <p:sldId id="355" r:id="rId15"/>
    <p:sldId id="380" r:id="rId16"/>
    <p:sldId id="363" r:id="rId17"/>
    <p:sldId id="362" r:id="rId18"/>
    <p:sldId id="356" r:id="rId19"/>
    <p:sldId id="357" r:id="rId20"/>
    <p:sldId id="358" r:id="rId21"/>
    <p:sldId id="359" r:id="rId22"/>
    <p:sldId id="373" r:id="rId23"/>
    <p:sldId id="374" r:id="rId24"/>
    <p:sldId id="378" r:id="rId25"/>
    <p:sldId id="375" r:id="rId26"/>
    <p:sldId id="318" r:id="rId27"/>
    <p:sldId id="319" r:id="rId28"/>
    <p:sldId id="377" r:id="rId29"/>
    <p:sldId id="277" r:id="rId30"/>
    <p:sldId id="259" r:id="rId31"/>
    <p:sldId id="261" r:id="rId32"/>
    <p:sldId id="379" r:id="rId3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202"/>
    <a:srgbClr val="FF964F"/>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81"/>
  </p:normalViewPr>
  <p:slideViewPr>
    <p:cSldViewPr>
      <p:cViewPr varScale="1">
        <p:scale>
          <a:sx n="109" d="100"/>
          <a:sy n="109" d="100"/>
        </p:scale>
        <p:origin x="13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36C8F4-9063-4A7A-8ADD-88AFECE24C6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a:extLst>
              <a:ext uri="{FF2B5EF4-FFF2-40B4-BE49-F238E27FC236}">
                <a16:creationId xmlns:a16="http://schemas.microsoft.com/office/drawing/2014/main" id="{B55100D2-5CEA-4CDE-80A2-498048A7BF2C}"/>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AD1700A-0812-4960-BDAF-BBEBDA6F415D}" type="datetime1">
              <a:rPr lang="en-US" altLang="en-US"/>
              <a:pPr/>
              <a:t>9/3/2021</a:t>
            </a:fld>
            <a:endParaRPr lang="en-US" altLang="en-US"/>
          </a:p>
        </p:txBody>
      </p:sp>
      <p:sp>
        <p:nvSpPr>
          <p:cNvPr id="4" name="Footer Placeholder 3">
            <a:extLst>
              <a:ext uri="{FF2B5EF4-FFF2-40B4-BE49-F238E27FC236}">
                <a16:creationId xmlns:a16="http://schemas.microsoft.com/office/drawing/2014/main" id="{AA279D77-D91D-430D-AE6C-51BFFF220DB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08A946F6-53FF-4560-8FBB-B568817BB85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2F99800-0FBD-4DD7-9593-436468605A97}" type="slidenum">
              <a:rPr lang="en-US" altLang="en-US"/>
              <a:pPr/>
              <a:t>‹#›</a:t>
            </a:fld>
            <a:endParaRPr lang="en-US" altLang="en-US"/>
          </a:p>
        </p:txBody>
      </p:sp>
    </p:spTree>
    <p:extLst>
      <p:ext uri="{BB962C8B-B14F-4D97-AF65-F5344CB8AC3E}">
        <p14:creationId xmlns:p14="http://schemas.microsoft.com/office/powerpoint/2010/main" val="23240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4FB6850F-6273-45DD-A294-7CF649CFD2A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19" name="Rectangle 1027">
            <a:extLst>
              <a:ext uri="{FF2B5EF4-FFF2-40B4-BE49-F238E27FC236}">
                <a16:creationId xmlns:a16="http://schemas.microsoft.com/office/drawing/2014/main" id="{64A20C1C-603E-4BBF-98A9-F048B8511BC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26628" name="Rectangle 1028">
            <a:extLst>
              <a:ext uri="{FF2B5EF4-FFF2-40B4-BE49-F238E27FC236}">
                <a16:creationId xmlns:a16="http://schemas.microsoft.com/office/drawing/2014/main" id="{C4BA89DE-24CF-416D-87F5-85CE4E361A9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21" name="Rectangle 1029">
            <a:extLst>
              <a:ext uri="{FF2B5EF4-FFF2-40B4-BE49-F238E27FC236}">
                <a16:creationId xmlns:a16="http://schemas.microsoft.com/office/drawing/2014/main" id="{E800F10F-1278-4693-8D2B-7F1F532B407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1030">
            <a:extLst>
              <a:ext uri="{FF2B5EF4-FFF2-40B4-BE49-F238E27FC236}">
                <a16:creationId xmlns:a16="http://schemas.microsoft.com/office/drawing/2014/main" id="{34C36162-BE18-4CCD-919E-F2B3A302CF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23" name="Rectangle 1031">
            <a:extLst>
              <a:ext uri="{FF2B5EF4-FFF2-40B4-BE49-F238E27FC236}">
                <a16:creationId xmlns:a16="http://schemas.microsoft.com/office/drawing/2014/main" id="{9FF8D733-B30F-46D8-996D-934650101F7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270D085-E60B-4223-A486-FEF3DB55EBFD}" type="slidenum">
              <a:rPr lang="en-US" altLang="en-US"/>
              <a:pPr/>
              <a:t>‹#›</a:t>
            </a:fld>
            <a:endParaRPr lang="en-US" altLang="en-US"/>
          </a:p>
        </p:txBody>
      </p:sp>
    </p:spTree>
    <p:extLst>
      <p:ext uri="{BB962C8B-B14F-4D97-AF65-F5344CB8AC3E}">
        <p14:creationId xmlns:p14="http://schemas.microsoft.com/office/powerpoint/2010/main" val="34451380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BFAF2BC-C7FD-44ED-A83E-31EB631E1884}"/>
              </a:ext>
            </a:extLst>
          </p:cNvPr>
          <p:cNvSpPr>
            <a:spLocks noGrp="1" noRot="1" noChangeAspect="1"/>
          </p:cNvSpPr>
          <p:nvPr>
            <p:ph type="sldImg"/>
          </p:nvPr>
        </p:nvSpPr>
        <p:spPr>
          <a:ln/>
        </p:spPr>
      </p:sp>
      <p:sp>
        <p:nvSpPr>
          <p:cNvPr id="28674" name="Notes Placeholder 2">
            <a:extLst>
              <a:ext uri="{FF2B5EF4-FFF2-40B4-BE49-F238E27FC236}">
                <a16:creationId xmlns:a16="http://schemas.microsoft.com/office/drawing/2014/main" id="{DF214E4A-3E17-4794-B089-1677726CA18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8675" name="Slide Number Placeholder 3">
            <a:extLst>
              <a:ext uri="{FF2B5EF4-FFF2-40B4-BE49-F238E27FC236}">
                <a16:creationId xmlns:a16="http://schemas.microsoft.com/office/drawing/2014/main" id="{F9C66427-BE04-4BA8-AE65-3EC9B1B9943D}"/>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10C3F-C1A2-4958-B287-EACC333BFC3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f404c50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f404c50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VersionOne is more expensive because it requires the purchase of the entire package, in which PNC may not want to use all of the functionalities. In Jira, you can select which functionalities to purchase.</a:t>
            </a:r>
            <a:endParaRPr/>
          </a:p>
          <a:p>
            <a:pPr marL="457200" lvl="0" indent="-298450" algn="l" rtl="0">
              <a:spcBef>
                <a:spcPts val="0"/>
              </a:spcBef>
              <a:spcAft>
                <a:spcPts val="0"/>
              </a:spcAft>
              <a:buSzPts val="1100"/>
              <a:buChar char="●"/>
            </a:pPr>
            <a:r>
              <a:rPr lang="en"/>
              <a:t>Jira was under the same company of other technologies that PNC uses, such as Mattermost, Confluence, etc. (Atlassian?)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3455557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1777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4714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9/2/2021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602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157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03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2419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830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160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790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879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49119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8150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8557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9492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33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739644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226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9/2/2021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4524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9/2/2021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289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9/2/2021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0274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9/2/2021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604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800634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9/2/2021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255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9/2/2021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462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9/2/2021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356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25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616363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8228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885617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739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473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9/2/2021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49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92927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9/2/2021</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619045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3680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9/2/2021</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601266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65444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9/2/2021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6689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9/2/2021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816154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9/2/2021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600325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9/2/2021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0683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9/2/2021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6786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6971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958176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912642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85875" y="352633"/>
            <a:ext cx="81837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2317433"/>
            <a:ext cx="81837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5321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29101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3321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917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31057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55678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701800"/>
            <a:ext cx="560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395550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107600"/>
            <a:ext cx="4426500" cy="664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965600"/>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21297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4562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3375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311700" y="990668"/>
            <a:ext cx="85206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3793576"/>
            <a:ext cx="852060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48442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331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4514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96083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1400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9/2/2021</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389568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9/2/2021</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1067278"/>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9/2/2021</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480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11799191"/>
      </p:ext>
    </p:extLst>
  </p:cSld>
  <p:clrMap bg1="lt1" tx1="dk1" bg2="dk2"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a:extLst>
              <a:ext uri="{FF2B5EF4-FFF2-40B4-BE49-F238E27FC236}">
                <a16:creationId xmlns:a16="http://schemas.microsoft.com/office/drawing/2014/main" id="{BBE283F0-D9CA-481B-BEF6-19C906575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98D20041-45CE-4D5B-9D43-60470E93449F}"/>
              </a:ext>
            </a:extLst>
          </p:cNvPr>
          <p:cNvSpPr>
            <a:spLocks noGrp="1" noChangeArrowheads="1"/>
          </p:cNvSpPr>
          <p:nvPr>
            <p:ph type="ctrTitle"/>
          </p:nvPr>
        </p:nvSpPr>
        <p:spPr>
          <a:xfrm>
            <a:off x="0" y="381000"/>
            <a:ext cx="7188200" cy="1409700"/>
          </a:xfrm>
        </p:spPr>
        <p:txBody>
          <a:bodyPr anchor="b"/>
          <a:lstStyle/>
          <a:p>
            <a:pPr algn="l" eaLnBrk="1" hangingPunct="1"/>
            <a:r>
              <a:rPr lang="en-US" altLang="en-US" dirty="0">
                <a:solidFill>
                  <a:schemeClr val="bg1"/>
                </a:solidFill>
                <a:latin typeface="Georgia" panose="02040502050405020303" pitchFamily="18" charset="0"/>
                <a:ea typeface="MS PGothic" panose="020B0600070205080204" pitchFamily="34" charset="-128"/>
              </a:rPr>
              <a:t>Giving a Presentation</a:t>
            </a:r>
          </a:p>
        </p:txBody>
      </p:sp>
      <p:sp>
        <p:nvSpPr>
          <p:cNvPr id="27651" name="Rectangle 3">
            <a:extLst>
              <a:ext uri="{FF2B5EF4-FFF2-40B4-BE49-F238E27FC236}">
                <a16:creationId xmlns:a16="http://schemas.microsoft.com/office/drawing/2014/main" id="{A4DCBBBD-EAD8-4DA9-BEB4-403D1F27BDF8}"/>
              </a:ext>
            </a:extLst>
          </p:cNvPr>
          <p:cNvSpPr>
            <a:spLocks noGrp="1" noChangeArrowheads="1"/>
          </p:cNvSpPr>
          <p:nvPr>
            <p:ph type="subTitle" idx="1"/>
          </p:nvPr>
        </p:nvSpPr>
        <p:spPr>
          <a:xfrm>
            <a:off x="25400" y="1841500"/>
            <a:ext cx="5486400" cy="1206500"/>
          </a:xfrm>
        </p:spPr>
        <p:txBody>
          <a:bodyPr/>
          <a:lstStyle/>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presentation</a:t>
            </a:r>
          </a:p>
        </p:txBody>
      </p:sp>
      <p:sp>
        <p:nvSpPr>
          <p:cNvPr id="27652" name="Rectangle 3">
            <a:extLst>
              <a:ext uri="{FF2B5EF4-FFF2-40B4-BE49-F238E27FC236}">
                <a16:creationId xmlns:a16="http://schemas.microsoft.com/office/drawing/2014/main" id="{8267193C-59AA-426C-BFEC-DCC63699ABB5}"/>
              </a:ext>
            </a:extLst>
          </p:cNvPr>
          <p:cNvSpPr txBox="1">
            <a:spLocks noChangeArrowheads="1"/>
          </p:cNvSpPr>
          <p:nvPr/>
        </p:nvSpPr>
        <p:spPr bwMode="auto">
          <a:xfrm>
            <a:off x="25400" y="3327400"/>
            <a:ext cx="5486400"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000000"/>
              </a:buClr>
            </a:pPr>
            <a:r>
              <a:rPr lang="en-US" altLang="en-US" sz="1600" dirty="0">
                <a:solidFill>
                  <a:srgbClr val="CCCC90"/>
                </a:solidFill>
                <a:latin typeface="Georgia" panose="02040502050405020303" pitchFamily="18" charset="0"/>
              </a:rPr>
              <a:t>School of Computing and Information</a:t>
            </a:r>
          </a:p>
          <a:p>
            <a:pPr eaLnBrk="1" hangingPunct="1">
              <a:spcBef>
                <a:spcPct val="20000"/>
              </a:spcBef>
              <a:spcAft>
                <a:spcPts val="600"/>
              </a:spcAft>
              <a:buClr>
                <a:srgbClr val="000000"/>
              </a:buClr>
            </a:pPr>
            <a:r>
              <a:rPr lang="en-US" altLang="en-US" sz="1600" dirty="0">
                <a:solidFill>
                  <a:srgbClr val="CCCC90"/>
                </a:solidFill>
                <a:latin typeface="Georgia" panose="02040502050405020303" pitchFamily="18" charset="0"/>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F47-A41B-4F7E-960D-181CA621913B}"/>
              </a:ext>
            </a:extLst>
          </p:cNvPr>
          <p:cNvSpPr>
            <a:spLocks noGrp="1"/>
          </p:cNvSpPr>
          <p:nvPr>
            <p:ph type="title"/>
          </p:nvPr>
        </p:nvSpPr>
        <p:spPr/>
        <p:txBody>
          <a:bodyPr/>
          <a:lstStyle/>
          <a:p>
            <a:r>
              <a:rPr lang="en-US" dirty="0"/>
              <a:t>Look at my code, my code is amazing</a:t>
            </a:r>
          </a:p>
        </p:txBody>
      </p:sp>
      <p:sp>
        <p:nvSpPr>
          <p:cNvPr id="3" name="Content Placeholder 2">
            <a:extLst>
              <a:ext uri="{FF2B5EF4-FFF2-40B4-BE49-F238E27FC236}">
                <a16:creationId xmlns:a16="http://schemas.microsoft.com/office/drawing/2014/main" id="{306B742D-ACA9-4CAA-92B4-7326A523F4DE}"/>
              </a:ext>
            </a:extLst>
          </p:cNvPr>
          <p:cNvSpPr>
            <a:spLocks noGrp="1"/>
          </p:cNvSpPr>
          <p:nvPr>
            <p:ph idx="1"/>
          </p:nvPr>
        </p:nvSpPr>
        <p:spPr/>
        <p:txBody>
          <a:bodyPr/>
          <a:lstStyle/>
          <a:p>
            <a:r>
              <a:rPr lang="en-US" dirty="0"/>
              <a:t>Hate to break it to you but …</a:t>
            </a:r>
          </a:p>
          <a:p>
            <a:endParaRPr lang="en-US" dirty="0"/>
          </a:p>
          <a:p>
            <a:r>
              <a:rPr lang="en-US" dirty="0"/>
              <a:t>Nobody wants to read your code</a:t>
            </a:r>
          </a:p>
          <a:p>
            <a:endParaRPr lang="en-US" dirty="0"/>
          </a:p>
          <a:p>
            <a:r>
              <a:rPr lang="en-US" dirty="0"/>
              <a:t>If you still feel it is helpful:</a:t>
            </a:r>
          </a:p>
          <a:p>
            <a:pPr lvl="1"/>
            <a:r>
              <a:rPr lang="en-US" dirty="0"/>
              <a:t>At least explain at a high level what the code is trying to do</a:t>
            </a:r>
          </a:p>
          <a:p>
            <a:pPr lvl="1"/>
            <a:r>
              <a:rPr lang="en-US" dirty="0"/>
              <a:t>Focus audience attention at the part that is interesting</a:t>
            </a:r>
          </a:p>
        </p:txBody>
      </p:sp>
    </p:spTree>
    <p:extLst>
      <p:ext uri="{BB962C8B-B14F-4D97-AF65-F5344CB8AC3E}">
        <p14:creationId xmlns:p14="http://schemas.microsoft.com/office/powerpoint/2010/main" val="97885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My Code</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This is my pseudocode for solving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1451A15A-B545-4A42-9B94-D83611725810}"/>
              </a:ext>
            </a:extLst>
          </p:cNvPr>
          <p:cNvSpPr txBox="1"/>
          <p:nvPr/>
        </p:nvSpPr>
        <p:spPr>
          <a:xfrm>
            <a:off x="304800" y="5334000"/>
            <a:ext cx="7086600" cy="830997"/>
          </a:xfrm>
          <a:prstGeom prst="rect">
            <a:avLst/>
          </a:prstGeom>
          <a:solidFill>
            <a:srgbClr val="FFFF00"/>
          </a:solidFill>
          <a:ln>
            <a:solidFill>
              <a:schemeClr val="tx1"/>
            </a:solidFill>
            <a:prstDash val="dash"/>
          </a:ln>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 ↑ ↑ ↑ ↑ ↑ ↑ ↑ ↑ ↑ ↑ ↑ ↑ ↑ ↑ ↑ ↑ ↑ ↑ ↑ ↑ ↑ ↑ ↑ ↑ ↑ ↑ ↑ ↑</a:t>
            </a:r>
            <a:endParaRPr lang="en-US" dirty="0">
              <a:solidFill>
                <a:srgbClr val="FF0000"/>
              </a:solidFill>
            </a:endParaRPr>
          </a:p>
          <a:p>
            <a:r>
              <a:rPr lang="en-US" dirty="0">
                <a:solidFill>
                  <a:srgbClr val="FF0000"/>
                </a:solidFill>
              </a:rPr>
              <a:t>Warning: Example of a bad slide.  Do not imitate.</a:t>
            </a:r>
          </a:p>
        </p:txBody>
      </p:sp>
    </p:spTree>
    <p:extLst>
      <p:ext uri="{BB962C8B-B14F-4D97-AF65-F5344CB8AC3E}">
        <p14:creationId xmlns:p14="http://schemas.microsoft.com/office/powerpoint/2010/main" val="231925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734F7-26C6-7449-8A46-73269FABDADB}"/>
              </a:ext>
            </a:extLst>
          </p:cNvPr>
          <p:cNvSpPr>
            <a:spLocks noGrp="1"/>
          </p:cNvSpPr>
          <p:nvPr>
            <p:ph idx="1"/>
          </p:nvPr>
        </p:nvSpPr>
        <p:spPr>
          <a:xfrm>
            <a:off x="4189649" y="1371600"/>
            <a:ext cx="5030551" cy="5353291"/>
          </a:xfrm>
        </p:spPr>
        <p:txBody>
          <a:bodyPr/>
          <a:lstStyle/>
          <a:p>
            <a:r>
              <a:rPr lang="en-US" dirty="0"/>
              <a:t>Move all disks at </a:t>
            </a:r>
            <a:r>
              <a:rPr lang="en-US" dirty="0" err="1">
                <a:latin typeface="Consolas" panose="020B0609020204030204" pitchFamily="49" charset="0"/>
              </a:rPr>
              <a:t>src</a:t>
            </a:r>
            <a:r>
              <a:rPr lang="en-US" dirty="0"/>
              <a:t> </a:t>
            </a:r>
            <a:r>
              <a:rPr lang="en-US" dirty="0">
                <a:latin typeface="Times New Roman" panose="02020603050405020304" pitchFamily="18" charset="0"/>
                <a:cs typeface="Times New Roman" panose="02020603050405020304" pitchFamily="18" charset="0"/>
              </a:rPr>
              <a:t>→</a:t>
            </a:r>
            <a:r>
              <a:rPr lang="en-US" dirty="0"/>
              <a:t> </a:t>
            </a:r>
            <a:r>
              <a:rPr lang="en-US" dirty="0" err="1">
                <a:latin typeface="Consolas" panose="020B0609020204030204" pitchFamily="49" charset="0"/>
              </a:rPr>
              <a:t>dest</a:t>
            </a:r>
            <a:endParaRPr lang="en-US" dirty="0">
              <a:latin typeface="Consolas" panose="020B0609020204030204" pitchFamily="49" charset="0"/>
            </a:endParaRPr>
          </a:p>
          <a:p>
            <a:pPr lvl="1"/>
            <a:r>
              <a:rPr lang="en-US" dirty="0"/>
              <a:t>With the help of </a:t>
            </a:r>
            <a:r>
              <a:rPr lang="en-US" dirty="0">
                <a:latin typeface="Consolas" panose="020B0609020204030204" pitchFamily="49" charset="0"/>
              </a:rPr>
              <a:t>temp</a:t>
            </a:r>
          </a:p>
          <a:p>
            <a:pPr lvl="1"/>
            <a:r>
              <a:rPr lang="en-US" kern="0" dirty="0"/>
              <a:t>Rule: </a:t>
            </a:r>
            <a:r>
              <a:rPr lang="en-US" dirty="0"/>
              <a:t>disks must always be stacked smallest </a:t>
            </a:r>
            <a:r>
              <a:rPr lang="en-US" dirty="0">
                <a:latin typeface="Times New Roman" panose="02020603050405020304" pitchFamily="18" charset="0"/>
                <a:cs typeface="Times New Roman" panose="02020603050405020304" pitchFamily="18" charset="0"/>
              </a:rPr>
              <a:t>→</a:t>
            </a:r>
            <a:r>
              <a:rPr lang="en-US" dirty="0"/>
              <a:t> largest</a:t>
            </a:r>
          </a:p>
          <a:p>
            <a:pPr lvl="1"/>
            <a:endParaRPr lang="en-US" dirty="0">
              <a:latin typeface="Consolas" panose="020B0609020204030204" pitchFamily="49" charset="0"/>
            </a:endParaRPr>
          </a:p>
          <a:p>
            <a:pPr marL="457200" indent="-457200">
              <a:buFont typeface="+mj-lt"/>
              <a:buAutoNum type="arabicPeriod"/>
            </a:pPr>
            <a:r>
              <a:rPr lang="en-US" kern="0" dirty="0"/>
              <a:t>Move n-1 disks into </a:t>
            </a:r>
            <a:r>
              <a:rPr lang="en-US" kern="0" dirty="0">
                <a:latin typeface="Consolas" panose="020B0609020204030204" pitchFamily="49" charset="0"/>
              </a:rPr>
              <a:t>temp</a:t>
            </a:r>
          </a:p>
          <a:p>
            <a:pPr lvl="1" indent="-342900"/>
            <a:r>
              <a:rPr lang="en-US" dirty="0"/>
              <a:t>Recursive formulation as original problem, just with n-1 disks</a:t>
            </a:r>
          </a:p>
          <a:p>
            <a:pPr marL="400050" lvl="1" indent="0">
              <a:buNone/>
            </a:pPr>
            <a:endParaRPr lang="en-US" kern="0" dirty="0">
              <a:latin typeface="Consolas" panose="020B0609020204030204" pitchFamily="49" charset="0"/>
            </a:endParaRPr>
          </a:p>
          <a:p>
            <a:pPr marL="457200" indent="-457200">
              <a:buFont typeface="+mj-lt"/>
              <a:buAutoNum type="arabicPeriod"/>
            </a:pPr>
            <a:r>
              <a:rPr lang="en-US" kern="0" dirty="0"/>
              <a:t>Move 1 disk into </a:t>
            </a:r>
            <a:r>
              <a:rPr lang="en-US" kern="0" dirty="0" err="1">
                <a:latin typeface="Consolas" panose="020B0609020204030204" pitchFamily="49" charset="0"/>
              </a:rPr>
              <a:t>dest</a:t>
            </a:r>
            <a:endParaRPr lang="en-US" dirty="0">
              <a:latin typeface="Consolas" panose="020B0609020204030204" pitchFamily="49" charset="0"/>
            </a:endParaRPr>
          </a:p>
          <a:p>
            <a:pPr marL="457200" indent="-457200">
              <a:buFont typeface="+mj-lt"/>
              <a:buAutoNum type="arabicPeriod"/>
            </a:pPr>
            <a:endParaRPr lang="en-US" kern="0" dirty="0">
              <a:latin typeface="Consolas" panose="020B0609020204030204" pitchFamily="49" charset="0"/>
            </a:endParaRPr>
          </a:p>
          <a:p>
            <a:pPr marL="457200" indent="-457200">
              <a:buFont typeface="+mj-lt"/>
              <a:buAutoNum type="arabicPeriod"/>
            </a:pPr>
            <a:r>
              <a:rPr lang="en-US" kern="0" dirty="0"/>
              <a:t>Move n-1 disks into </a:t>
            </a:r>
            <a:r>
              <a:rPr lang="en-US" kern="0" dirty="0" err="1">
                <a:latin typeface="Consolas" panose="020B0609020204030204" pitchFamily="49" charset="0"/>
              </a:rPr>
              <a:t>dest</a:t>
            </a:r>
            <a:endParaRPr lang="en-US" kern="0" dirty="0">
              <a:latin typeface="Consolas" panose="020B0609020204030204" pitchFamily="49" charset="0"/>
            </a:endParaRPr>
          </a:p>
          <a:p>
            <a:pPr lvl="1" indent="-342900"/>
            <a:r>
              <a:rPr lang="en-US" dirty="0"/>
              <a:t>Again, n-1 version of same problem</a:t>
            </a:r>
            <a:endParaRPr lang="en-US" kern="0" dirty="0"/>
          </a:p>
          <a:p>
            <a:pPr marL="457200" indent="-457200">
              <a:buFont typeface="+mj-lt"/>
              <a:buAutoNum type="arabicPeriod"/>
            </a:pPr>
            <a:endParaRPr lang="en-US" kern="0" dirty="0">
              <a:latin typeface="Consolas" panose="020B0609020204030204" pitchFamily="49" charset="0"/>
            </a:endParaRP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3F8128E0-AB00-474F-8F2A-7156F8D522B1}"/>
              </a:ext>
            </a:extLst>
          </p:cNvPr>
          <p:cNvSpPr>
            <a:spLocks noGrp="1"/>
          </p:cNvSpPr>
          <p:nvPr>
            <p:ph type="title"/>
          </p:nvPr>
        </p:nvSpPr>
        <p:spPr/>
        <p:txBody>
          <a:bodyPr/>
          <a:lstStyle/>
          <a:p>
            <a:r>
              <a:rPr lang="en-US" dirty="0"/>
              <a:t>Towers of Hanoi: Recursive Solution</a:t>
            </a:r>
          </a:p>
        </p:txBody>
      </p:sp>
      <p:grpSp>
        <p:nvGrpSpPr>
          <p:cNvPr id="17" name="Group 16">
            <a:extLst>
              <a:ext uri="{FF2B5EF4-FFF2-40B4-BE49-F238E27FC236}">
                <a16:creationId xmlns:a16="http://schemas.microsoft.com/office/drawing/2014/main" id="{F000160C-6630-C74C-AEC0-130BBD0928CA}"/>
              </a:ext>
            </a:extLst>
          </p:cNvPr>
          <p:cNvGrpSpPr/>
          <p:nvPr/>
        </p:nvGrpSpPr>
        <p:grpSpPr>
          <a:xfrm>
            <a:off x="579376" y="1858458"/>
            <a:ext cx="3041185" cy="955121"/>
            <a:chOff x="457200" y="1905001"/>
            <a:chExt cx="8249322" cy="2590800"/>
          </a:xfrm>
        </p:grpSpPr>
        <p:sp>
          <p:nvSpPr>
            <p:cNvPr id="11" name="Rounded Rectangle 10">
              <a:extLst>
                <a:ext uri="{FF2B5EF4-FFF2-40B4-BE49-F238E27FC236}">
                  <a16:creationId xmlns:a16="http://schemas.microsoft.com/office/drawing/2014/main" id="{D7E9B8A1-D483-A94D-B926-CC4D15F99A1C}"/>
                </a:ext>
              </a:extLst>
            </p:cNvPr>
            <p:cNvSpPr/>
            <p:nvPr/>
          </p:nvSpPr>
          <p:spPr bwMode="auto">
            <a:xfrm>
              <a:off x="1866900"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ounded Rectangle 3">
              <a:extLst>
                <a:ext uri="{FF2B5EF4-FFF2-40B4-BE49-F238E27FC236}">
                  <a16:creationId xmlns:a16="http://schemas.microsoft.com/office/drawing/2014/main" id="{175B8B89-1D54-6B46-B800-1B15B9CF795F}"/>
                </a:ext>
              </a:extLst>
            </p:cNvPr>
            <p:cNvSpPr/>
            <p:nvPr/>
          </p:nvSpPr>
          <p:spPr bwMode="auto">
            <a:xfrm>
              <a:off x="457200" y="3962400"/>
              <a:ext cx="3124200" cy="5334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ounded Rectangle 7">
              <a:extLst>
                <a:ext uri="{FF2B5EF4-FFF2-40B4-BE49-F238E27FC236}">
                  <a16:creationId xmlns:a16="http://schemas.microsoft.com/office/drawing/2014/main" id="{84AF4A70-C8FE-7E4E-BF44-E61B644DC881}"/>
                </a:ext>
              </a:extLst>
            </p:cNvPr>
            <p:cNvSpPr/>
            <p:nvPr/>
          </p:nvSpPr>
          <p:spPr bwMode="auto">
            <a:xfrm>
              <a:off x="838200" y="3429000"/>
              <a:ext cx="2362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ounded Rectangle 8">
              <a:extLst>
                <a:ext uri="{FF2B5EF4-FFF2-40B4-BE49-F238E27FC236}">
                  <a16:creationId xmlns:a16="http://schemas.microsoft.com/office/drawing/2014/main" id="{8B9A65D3-ED9F-6545-A7EF-5C6A204B7F4D}"/>
                </a:ext>
              </a:extLst>
            </p:cNvPr>
            <p:cNvSpPr/>
            <p:nvPr/>
          </p:nvSpPr>
          <p:spPr bwMode="auto">
            <a:xfrm>
              <a:off x="1219200" y="2889101"/>
              <a:ext cx="1600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ounded Rectangle 9">
              <a:extLst>
                <a:ext uri="{FF2B5EF4-FFF2-40B4-BE49-F238E27FC236}">
                  <a16:creationId xmlns:a16="http://schemas.microsoft.com/office/drawing/2014/main" id="{42EA584D-CE96-CC43-9626-552CEDA0D982}"/>
                </a:ext>
              </a:extLst>
            </p:cNvPr>
            <p:cNvSpPr/>
            <p:nvPr/>
          </p:nvSpPr>
          <p:spPr bwMode="auto">
            <a:xfrm>
              <a:off x="1524000" y="2362200"/>
              <a:ext cx="9906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ounded Rectangle 11">
              <a:extLst>
                <a:ext uri="{FF2B5EF4-FFF2-40B4-BE49-F238E27FC236}">
                  <a16:creationId xmlns:a16="http://schemas.microsoft.com/office/drawing/2014/main" id="{4C52EC28-261F-B545-9A55-153226E22E42}"/>
                </a:ext>
              </a:extLst>
            </p:cNvPr>
            <p:cNvSpPr/>
            <p:nvPr/>
          </p:nvSpPr>
          <p:spPr bwMode="auto">
            <a:xfrm>
              <a:off x="5129604"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ounded Rectangle 14">
              <a:extLst>
                <a:ext uri="{FF2B5EF4-FFF2-40B4-BE49-F238E27FC236}">
                  <a16:creationId xmlns:a16="http://schemas.microsoft.com/office/drawing/2014/main" id="{5FD6F765-3D70-F441-97E7-8E601CD05593}"/>
                </a:ext>
              </a:extLst>
            </p:cNvPr>
            <p:cNvSpPr/>
            <p:nvPr/>
          </p:nvSpPr>
          <p:spPr bwMode="auto">
            <a:xfrm>
              <a:off x="8401722"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2" name="Group 51">
            <a:extLst>
              <a:ext uri="{FF2B5EF4-FFF2-40B4-BE49-F238E27FC236}">
                <a16:creationId xmlns:a16="http://schemas.microsoft.com/office/drawing/2014/main" id="{1639AECE-3403-6043-BB87-B96DF5F8D65B}"/>
              </a:ext>
            </a:extLst>
          </p:cNvPr>
          <p:cNvGrpSpPr/>
          <p:nvPr/>
        </p:nvGrpSpPr>
        <p:grpSpPr>
          <a:xfrm>
            <a:off x="579376" y="3246960"/>
            <a:ext cx="3041185" cy="955121"/>
            <a:chOff x="2267041" y="3200400"/>
            <a:chExt cx="4609918" cy="1447801"/>
          </a:xfrm>
        </p:grpSpPr>
        <p:sp>
          <p:nvSpPr>
            <p:cNvPr id="19" name="Rounded Rectangle 18">
              <a:extLst>
                <a:ext uri="{FF2B5EF4-FFF2-40B4-BE49-F238E27FC236}">
                  <a16:creationId xmlns:a16="http://schemas.microsoft.com/office/drawing/2014/main" id="{29AC3FA3-8FB2-5346-874E-1C8D39BF0F8E}"/>
                </a:ext>
              </a:extLst>
            </p:cNvPr>
            <p:cNvSpPr/>
            <p:nvPr/>
          </p:nvSpPr>
          <p:spPr bwMode="auto">
            <a:xfrm>
              <a:off x="3054815"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ounded Rectangle 19">
              <a:extLst>
                <a:ext uri="{FF2B5EF4-FFF2-40B4-BE49-F238E27FC236}">
                  <a16:creationId xmlns:a16="http://schemas.microsoft.com/office/drawing/2014/main" id="{D4D4494A-23EE-8942-A544-EECC384B54C7}"/>
                </a:ext>
              </a:extLst>
            </p:cNvPr>
            <p:cNvSpPr/>
            <p:nvPr/>
          </p:nvSpPr>
          <p:spPr bwMode="auto">
            <a:xfrm>
              <a:off x="2267041" y="4350124"/>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Rounded Rectangle 23">
              <a:extLst>
                <a:ext uri="{FF2B5EF4-FFF2-40B4-BE49-F238E27FC236}">
                  <a16:creationId xmlns:a16="http://schemas.microsoft.com/office/drawing/2014/main" id="{8C83224D-9DC3-E747-8B32-B1F96DD7A181}"/>
                </a:ext>
              </a:extLst>
            </p:cNvPr>
            <p:cNvSpPr/>
            <p:nvPr/>
          </p:nvSpPr>
          <p:spPr bwMode="auto">
            <a:xfrm>
              <a:off x="4878092"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ounded Rectangle 24">
              <a:extLst>
                <a:ext uri="{FF2B5EF4-FFF2-40B4-BE49-F238E27FC236}">
                  <a16:creationId xmlns:a16="http://schemas.microsoft.com/office/drawing/2014/main" id="{33F6575A-15DD-B84F-ADAD-DF19380C8FF7}"/>
                </a:ext>
              </a:extLst>
            </p:cNvPr>
            <p:cNvSpPr/>
            <p:nvPr/>
          </p:nvSpPr>
          <p:spPr bwMode="auto">
            <a:xfrm>
              <a:off x="6706629"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Rounded Rectangle 20">
              <a:extLst>
                <a:ext uri="{FF2B5EF4-FFF2-40B4-BE49-F238E27FC236}">
                  <a16:creationId xmlns:a16="http://schemas.microsoft.com/office/drawing/2014/main" id="{B7DF1A73-7EC0-5F45-A989-ED8571B2C020}"/>
                </a:ext>
              </a:extLst>
            </p:cNvPr>
            <p:cNvSpPr/>
            <p:nvPr/>
          </p:nvSpPr>
          <p:spPr bwMode="auto">
            <a:xfrm>
              <a:off x="4318746" y="4350124"/>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Rounded Rectangle 21">
              <a:extLst>
                <a:ext uri="{FF2B5EF4-FFF2-40B4-BE49-F238E27FC236}">
                  <a16:creationId xmlns:a16="http://schemas.microsoft.com/office/drawing/2014/main" id="{987B261E-67C3-0744-A5E2-F558AF8D6072}"/>
                </a:ext>
              </a:extLst>
            </p:cNvPr>
            <p:cNvSpPr/>
            <p:nvPr/>
          </p:nvSpPr>
          <p:spPr bwMode="auto">
            <a:xfrm>
              <a:off x="4531658" y="4048416"/>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Rounded Rectangle 22">
              <a:extLst>
                <a:ext uri="{FF2B5EF4-FFF2-40B4-BE49-F238E27FC236}">
                  <a16:creationId xmlns:a16="http://schemas.microsoft.com/office/drawing/2014/main" id="{0E348F33-8BCB-E446-963A-94CD36A29B5D}"/>
                </a:ext>
              </a:extLst>
            </p:cNvPr>
            <p:cNvSpPr/>
            <p:nvPr/>
          </p:nvSpPr>
          <p:spPr bwMode="auto">
            <a:xfrm>
              <a:off x="4701987" y="3753971"/>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3" name="Group 52">
            <a:extLst>
              <a:ext uri="{FF2B5EF4-FFF2-40B4-BE49-F238E27FC236}">
                <a16:creationId xmlns:a16="http://schemas.microsoft.com/office/drawing/2014/main" id="{7295350E-8CAB-6744-B16A-0660B1C0B0D8}"/>
              </a:ext>
            </a:extLst>
          </p:cNvPr>
          <p:cNvGrpSpPr/>
          <p:nvPr/>
        </p:nvGrpSpPr>
        <p:grpSpPr>
          <a:xfrm>
            <a:off x="1099074" y="4460243"/>
            <a:ext cx="3041185" cy="955121"/>
            <a:chOff x="3054815" y="4800599"/>
            <a:chExt cx="4609918" cy="1447801"/>
          </a:xfrm>
        </p:grpSpPr>
        <p:sp>
          <p:nvSpPr>
            <p:cNvPr id="37" name="Rounded Rectangle 36">
              <a:extLst>
                <a:ext uri="{FF2B5EF4-FFF2-40B4-BE49-F238E27FC236}">
                  <a16:creationId xmlns:a16="http://schemas.microsoft.com/office/drawing/2014/main" id="{A0586881-9CB9-BB43-87F2-4DA18994FC33}"/>
                </a:ext>
              </a:extLst>
            </p:cNvPr>
            <p:cNvSpPr/>
            <p:nvPr/>
          </p:nvSpPr>
          <p:spPr bwMode="auto">
            <a:xfrm>
              <a:off x="3054815"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Rounded Rectangle 38">
              <a:extLst>
                <a:ext uri="{FF2B5EF4-FFF2-40B4-BE49-F238E27FC236}">
                  <a16:creationId xmlns:a16="http://schemas.microsoft.com/office/drawing/2014/main" id="{8034689C-3F77-C141-84A4-E8EC9EFCAF20}"/>
                </a:ext>
              </a:extLst>
            </p:cNvPr>
            <p:cNvSpPr/>
            <p:nvPr/>
          </p:nvSpPr>
          <p:spPr bwMode="auto">
            <a:xfrm>
              <a:off x="4878092"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 name="Rounded Rectangle 39">
              <a:extLst>
                <a:ext uri="{FF2B5EF4-FFF2-40B4-BE49-F238E27FC236}">
                  <a16:creationId xmlns:a16="http://schemas.microsoft.com/office/drawing/2014/main" id="{86B8B318-AFD1-DD40-9687-9D6873B257C7}"/>
                </a:ext>
              </a:extLst>
            </p:cNvPr>
            <p:cNvSpPr/>
            <p:nvPr/>
          </p:nvSpPr>
          <p:spPr bwMode="auto">
            <a:xfrm>
              <a:off x="6706629"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Rounded Rectangle 40">
              <a:extLst>
                <a:ext uri="{FF2B5EF4-FFF2-40B4-BE49-F238E27FC236}">
                  <a16:creationId xmlns:a16="http://schemas.microsoft.com/office/drawing/2014/main" id="{EC28692C-59B1-1B48-B27F-B32DDF1657D4}"/>
                </a:ext>
              </a:extLst>
            </p:cNvPr>
            <p:cNvSpPr/>
            <p:nvPr/>
          </p:nvSpPr>
          <p:spPr bwMode="auto">
            <a:xfrm>
              <a:off x="4318746" y="5950323"/>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Rounded Rectangle 41">
              <a:extLst>
                <a:ext uri="{FF2B5EF4-FFF2-40B4-BE49-F238E27FC236}">
                  <a16:creationId xmlns:a16="http://schemas.microsoft.com/office/drawing/2014/main" id="{486865FB-B858-574F-A800-232FF7D5872E}"/>
                </a:ext>
              </a:extLst>
            </p:cNvPr>
            <p:cNvSpPr/>
            <p:nvPr/>
          </p:nvSpPr>
          <p:spPr bwMode="auto">
            <a:xfrm>
              <a:off x="4531658" y="5648615"/>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Rounded Rectangle 42">
              <a:extLst>
                <a:ext uri="{FF2B5EF4-FFF2-40B4-BE49-F238E27FC236}">
                  <a16:creationId xmlns:a16="http://schemas.microsoft.com/office/drawing/2014/main" id="{38E731C8-B804-684B-A6F4-F1DF165D8383}"/>
                </a:ext>
              </a:extLst>
            </p:cNvPr>
            <p:cNvSpPr/>
            <p:nvPr/>
          </p:nvSpPr>
          <p:spPr bwMode="auto">
            <a:xfrm>
              <a:off x="4701987" y="5354170"/>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 name="Rounded Rectangle 37">
              <a:extLst>
                <a:ext uri="{FF2B5EF4-FFF2-40B4-BE49-F238E27FC236}">
                  <a16:creationId xmlns:a16="http://schemas.microsoft.com/office/drawing/2014/main" id="{425FE486-B942-7743-87E8-568C8050AFFE}"/>
                </a:ext>
              </a:extLst>
            </p:cNvPr>
            <p:cNvSpPr/>
            <p:nvPr/>
          </p:nvSpPr>
          <p:spPr bwMode="auto">
            <a:xfrm>
              <a:off x="5918855" y="5950323"/>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CB9FD965-A672-4D46-9905-FC8D4A1C8C4A}"/>
              </a:ext>
            </a:extLst>
          </p:cNvPr>
          <p:cNvGrpSpPr/>
          <p:nvPr/>
        </p:nvGrpSpPr>
        <p:grpSpPr>
          <a:xfrm>
            <a:off x="1099074" y="5638800"/>
            <a:ext cx="3041185" cy="955121"/>
            <a:chOff x="3054815" y="6935402"/>
            <a:chExt cx="4609918" cy="1447801"/>
          </a:xfrm>
        </p:grpSpPr>
        <p:sp>
          <p:nvSpPr>
            <p:cNvPr id="45" name="Rounded Rectangle 44">
              <a:extLst>
                <a:ext uri="{FF2B5EF4-FFF2-40B4-BE49-F238E27FC236}">
                  <a16:creationId xmlns:a16="http://schemas.microsoft.com/office/drawing/2014/main" id="{05BD2271-9D1B-B74D-AAFF-61BC0E47570A}"/>
                </a:ext>
              </a:extLst>
            </p:cNvPr>
            <p:cNvSpPr/>
            <p:nvPr/>
          </p:nvSpPr>
          <p:spPr bwMode="auto">
            <a:xfrm>
              <a:off x="3054815"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a:extLst>
                <a:ext uri="{FF2B5EF4-FFF2-40B4-BE49-F238E27FC236}">
                  <a16:creationId xmlns:a16="http://schemas.microsoft.com/office/drawing/2014/main" id="{7E5B1223-287A-5E4B-B2E8-8DCA0CDBF84B}"/>
                </a:ext>
              </a:extLst>
            </p:cNvPr>
            <p:cNvSpPr/>
            <p:nvPr/>
          </p:nvSpPr>
          <p:spPr bwMode="auto">
            <a:xfrm>
              <a:off x="4878092"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Rounded Rectangle 50">
              <a:extLst>
                <a:ext uri="{FF2B5EF4-FFF2-40B4-BE49-F238E27FC236}">
                  <a16:creationId xmlns:a16="http://schemas.microsoft.com/office/drawing/2014/main" id="{278926C1-F75A-4E46-AEB9-40AB1FF07C92}"/>
                </a:ext>
              </a:extLst>
            </p:cNvPr>
            <p:cNvSpPr/>
            <p:nvPr/>
          </p:nvSpPr>
          <p:spPr bwMode="auto">
            <a:xfrm>
              <a:off x="6706629"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6" name="Rounded Rectangle 45">
              <a:extLst>
                <a:ext uri="{FF2B5EF4-FFF2-40B4-BE49-F238E27FC236}">
                  <a16:creationId xmlns:a16="http://schemas.microsoft.com/office/drawing/2014/main" id="{74A4F7B7-D165-DA4C-BB04-8544D81DBFCB}"/>
                </a:ext>
              </a:extLst>
            </p:cNvPr>
            <p:cNvSpPr/>
            <p:nvPr/>
          </p:nvSpPr>
          <p:spPr bwMode="auto">
            <a:xfrm>
              <a:off x="5918855" y="8085126"/>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7" name="Rounded Rectangle 46">
              <a:extLst>
                <a:ext uri="{FF2B5EF4-FFF2-40B4-BE49-F238E27FC236}">
                  <a16:creationId xmlns:a16="http://schemas.microsoft.com/office/drawing/2014/main" id="{7F6FD7E0-1AA1-F04B-866F-AF5AC6CEEA6F}"/>
                </a:ext>
              </a:extLst>
            </p:cNvPr>
            <p:cNvSpPr/>
            <p:nvPr/>
          </p:nvSpPr>
          <p:spPr bwMode="auto">
            <a:xfrm>
              <a:off x="6131767" y="7787049"/>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Rounded Rectangle 47">
              <a:extLst>
                <a:ext uri="{FF2B5EF4-FFF2-40B4-BE49-F238E27FC236}">
                  <a16:creationId xmlns:a16="http://schemas.microsoft.com/office/drawing/2014/main" id="{4AC09A1A-19C2-C34E-8CB3-08B7281EA521}"/>
                </a:ext>
              </a:extLst>
            </p:cNvPr>
            <p:cNvSpPr/>
            <p:nvPr/>
          </p:nvSpPr>
          <p:spPr bwMode="auto">
            <a:xfrm>
              <a:off x="6344679" y="7485341"/>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Rounded Rectangle 48">
              <a:extLst>
                <a:ext uri="{FF2B5EF4-FFF2-40B4-BE49-F238E27FC236}">
                  <a16:creationId xmlns:a16="http://schemas.microsoft.com/office/drawing/2014/main" id="{6F96272B-2A34-FF49-9C80-3D907AFB6B0E}"/>
                </a:ext>
              </a:extLst>
            </p:cNvPr>
            <p:cNvSpPr/>
            <p:nvPr/>
          </p:nvSpPr>
          <p:spPr bwMode="auto">
            <a:xfrm>
              <a:off x="6515008" y="7190896"/>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60" name="Rectangle 59">
            <a:extLst>
              <a:ext uri="{FF2B5EF4-FFF2-40B4-BE49-F238E27FC236}">
                <a16:creationId xmlns:a16="http://schemas.microsoft.com/office/drawing/2014/main" id="{C68DAB70-7022-E349-97B7-1A668ECCB796}"/>
              </a:ext>
            </a:extLst>
          </p:cNvPr>
          <p:cNvSpPr/>
          <p:nvPr/>
        </p:nvSpPr>
        <p:spPr>
          <a:xfrm>
            <a:off x="808046" y="1295401"/>
            <a:ext cx="694422" cy="461665"/>
          </a:xfrm>
          <a:prstGeom prst="rect">
            <a:avLst/>
          </a:prstGeom>
        </p:spPr>
        <p:txBody>
          <a:bodyPr wrap="none">
            <a:spAutoFit/>
          </a:bodyPr>
          <a:lstStyle/>
          <a:p>
            <a:pPr algn="ctr"/>
            <a:r>
              <a:rPr lang="en-US" kern="0" dirty="0" err="1">
                <a:latin typeface="Consolas" panose="020B0609020204030204" pitchFamily="49" charset="0"/>
              </a:rPr>
              <a:t>src</a:t>
            </a:r>
            <a:endParaRPr lang="en-US" dirty="0">
              <a:latin typeface="Consolas" panose="020B0609020204030204" pitchFamily="49" charset="0"/>
            </a:endParaRPr>
          </a:p>
        </p:txBody>
      </p:sp>
      <p:sp>
        <p:nvSpPr>
          <p:cNvPr id="61" name="Rectangle 60">
            <a:extLst>
              <a:ext uri="{FF2B5EF4-FFF2-40B4-BE49-F238E27FC236}">
                <a16:creationId xmlns:a16="http://schemas.microsoft.com/office/drawing/2014/main" id="{ED49BC2F-C8A7-6241-B8C8-524395CC87C7}"/>
              </a:ext>
            </a:extLst>
          </p:cNvPr>
          <p:cNvSpPr/>
          <p:nvPr/>
        </p:nvSpPr>
        <p:spPr>
          <a:xfrm>
            <a:off x="3141203" y="1295400"/>
            <a:ext cx="864339" cy="461665"/>
          </a:xfrm>
          <a:prstGeom prst="rect">
            <a:avLst/>
          </a:prstGeom>
        </p:spPr>
        <p:txBody>
          <a:bodyPr wrap="none">
            <a:spAutoFit/>
          </a:bodyPr>
          <a:lstStyle/>
          <a:p>
            <a:pPr algn="ctr"/>
            <a:r>
              <a:rPr lang="en-US" kern="0" dirty="0" err="1">
                <a:latin typeface="Consolas" panose="020B0609020204030204" pitchFamily="49" charset="0"/>
              </a:rPr>
              <a:t>dest</a:t>
            </a:r>
            <a:endParaRPr lang="en-US" dirty="0">
              <a:latin typeface="Consolas" panose="020B0609020204030204" pitchFamily="49" charset="0"/>
            </a:endParaRPr>
          </a:p>
        </p:txBody>
      </p:sp>
      <p:sp>
        <p:nvSpPr>
          <p:cNvPr id="62" name="Rectangle 61">
            <a:extLst>
              <a:ext uri="{FF2B5EF4-FFF2-40B4-BE49-F238E27FC236}">
                <a16:creationId xmlns:a16="http://schemas.microsoft.com/office/drawing/2014/main" id="{2ADE9973-FCA0-9849-B640-B6EE486C458A}"/>
              </a:ext>
            </a:extLst>
          </p:cNvPr>
          <p:cNvSpPr/>
          <p:nvPr/>
        </p:nvSpPr>
        <p:spPr>
          <a:xfrm>
            <a:off x="1923507" y="1310800"/>
            <a:ext cx="869149" cy="461665"/>
          </a:xfrm>
          <a:prstGeom prst="rect">
            <a:avLst/>
          </a:prstGeom>
        </p:spPr>
        <p:txBody>
          <a:bodyPr wrap="none">
            <a:spAutoFit/>
          </a:bodyPr>
          <a:lstStyle/>
          <a:p>
            <a:pPr algn="ctr"/>
            <a:r>
              <a:rPr lang="en-US" kern="0" dirty="0">
                <a:latin typeface="Consolas" panose="020B0609020204030204" pitchFamily="49" charset="0"/>
              </a:rPr>
              <a:t>temp</a:t>
            </a:r>
            <a:endParaRPr lang="en-US" dirty="0">
              <a:latin typeface="Consolas" panose="020B0609020204030204" pitchFamily="49" charset="0"/>
            </a:endParaRPr>
          </a:p>
        </p:txBody>
      </p:sp>
    </p:spTree>
    <p:extLst>
      <p:ext uri="{BB962C8B-B14F-4D97-AF65-F5344CB8AC3E}">
        <p14:creationId xmlns:p14="http://schemas.microsoft.com/office/powerpoint/2010/main" val="99906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Towers of Hanoi: Recursive Solution</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Recursive solution for the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10EC4C81-D201-2542-BB95-3A13D2BA147A}"/>
              </a:ext>
            </a:extLst>
          </p:cNvPr>
          <p:cNvSpPr/>
          <p:nvPr/>
        </p:nvSpPr>
        <p:spPr bwMode="auto">
          <a:xfrm>
            <a:off x="609600" y="5715000"/>
            <a:ext cx="7273065" cy="4572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128"/>
                <a:cs typeface="ＭＳ Ｐゴシック" charset="-128"/>
              </a:rPr>
              <a:t>Solve moving n-1 disks with the power of recursion!</a:t>
            </a:r>
          </a:p>
        </p:txBody>
      </p:sp>
      <p:cxnSp>
        <p:nvCxnSpPr>
          <p:cNvPr id="4" name="Connector: Elbow 3">
            <a:extLst>
              <a:ext uri="{FF2B5EF4-FFF2-40B4-BE49-F238E27FC236}">
                <a16:creationId xmlns:a16="http://schemas.microsoft.com/office/drawing/2014/main" id="{5F4E1D82-ABA1-45B8-AF55-C579EA72ABE8}"/>
              </a:ext>
            </a:extLst>
          </p:cNvPr>
          <p:cNvCxnSpPr>
            <a:stCxn id="14" idx="3"/>
            <a:endCxn id="5" idx="3"/>
          </p:cNvCxnSpPr>
          <p:nvPr/>
        </p:nvCxnSpPr>
        <p:spPr bwMode="auto">
          <a:xfrm flipV="1">
            <a:off x="7882665" y="3733800"/>
            <a:ext cx="84270" cy="2209800"/>
          </a:xfrm>
          <a:prstGeom prst="bentConnector3">
            <a:avLst>
              <a:gd name="adj1" fmla="val 371271"/>
            </a:avLst>
          </a:prstGeom>
          <a:solidFill>
            <a:schemeClr val="accent1"/>
          </a:solidFill>
          <a:ln w="28575" cap="flat" cmpd="sng" algn="ctr">
            <a:solidFill>
              <a:srgbClr val="CE0202"/>
            </a:solidFill>
            <a:prstDash val="solid"/>
            <a:round/>
            <a:headEnd type="none" w="med" len="med"/>
            <a:tailEnd type="none" w="med" len="med"/>
          </a:ln>
          <a:effectLst/>
        </p:spPr>
      </p:cxnSp>
      <p:cxnSp>
        <p:nvCxnSpPr>
          <p:cNvPr id="10" name="Connector: Elbow 9">
            <a:extLst>
              <a:ext uri="{FF2B5EF4-FFF2-40B4-BE49-F238E27FC236}">
                <a16:creationId xmlns:a16="http://schemas.microsoft.com/office/drawing/2014/main" id="{9E09D396-6FFD-4790-9DBE-71E5302C6DDA}"/>
              </a:ext>
            </a:extLst>
          </p:cNvPr>
          <p:cNvCxnSpPr>
            <a:cxnSpLocks/>
            <a:stCxn id="14" idx="3"/>
          </p:cNvCxnSpPr>
          <p:nvPr/>
        </p:nvCxnSpPr>
        <p:spPr bwMode="auto">
          <a:xfrm flipV="1">
            <a:off x="7882665" y="4724400"/>
            <a:ext cx="194535" cy="1219200"/>
          </a:xfrm>
          <a:prstGeom prst="bentConnector2">
            <a:avLst/>
          </a:prstGeom>
          <a:solidFill>
            <a:schemeClr val="accent1"/>
          </a:solidFill>
          <a:ln w="28575" cap="flat" cmpd="sng" algn="ctr">
            <a:solidFill>
              <a:srgbClr val="CE0202"/>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10FFB502-965F-4FB1-BC4E-34D9BE4F7206}"/>
              </a:ext>
            </a:extLst>
          </p:cNvPr>
          <p:cNvCxnSpPr>
            <a:cxnSpLocks/>
          </p:cNvCxnSpPr>
          <p:nvPr/>
        </p:nvCxnSpPr>
        <p:spPr bwMode="auto">
          <a:xfrm flipH="1">
            <a:off x="7467600" y="47244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2DB5152-0D77-472A-8615-2E3CD58A895C}"/>
              </a:ext>
            </a:extLst>
          </p:cNvPr>
          <p:cNvCxnSpPr>
            <a:cxnSpLocks/>
          </p:cNvCxnSpPr>
          <p:nvPr/>
        </p:nvCxnSpPr>
        <p:spPr bwMode="auto">
          <a:xfrm flipH="1">
            <a:off x="7467600" y="37338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spTree>
    <p:extLst>
      <p:ext uri="{BB962C8B-B14F-4D97-AF65-F5344CB8AC3E}">
        <p14:creationId xmlns:p14="http://schemas.microsoft.com/office/powerpoint/2010/main" val="422427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64E1-9E33-4E11-BB4B-DA82F82C66D1}"/>
              </a:ext>
            </a:extLst>
          </p:cNvPr>
          <p:cNvSpPr>
            <a:spLocks noGrp="1"/>
          </p:cNvSpPr>
          <p:nvPr>
            <p:ph type="title"/>
          </p:nvPr>
        </p:nvSpPr>
        <p:spPr/>
        <p:txBody>
          <a:bodyPr/>
          <a:lstStyle/>
          <a:p>
            <a:r>
              <a:rPr lang="en-US" dirty="0"/>
              <a:t>I am a math whiz</a:t>
            </a:r>
          </a:p>
        </p:txBody>
      </p:sp>
      <p:pic>
        <p:nvPicPr>
          <p:cNvPr id="4" name="Picture 3">
            <a:extLst>
              <a:ext uri="{FF2B5EF4-FFF2-40B4-BE49-F238E27FC236}">
                <a16:creationId xmlns:a16="http://schemas.microsoft.com/office/drawing/2014/main" id="{818F4268-F3C6-4654-96EE-28ED25B3B9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646238"/>
            <a:ext cx="5700712" cy="100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a:extLst>
              <a:ext uri="{FF2B5EF4-FFF2-40B4-BE49-F238E27FC236}">
                <a16:creationId xmlns:a16="http://schemas.microsoft.com/office/drawing/2014/main" id="{B5424F6F-B004-429E-B2E5-C1DB674BCB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124200"/>
            <a:ext cx="58928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2679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3820-DB34-4A42-8B19-5DD0D4AB2F8F}"/>
              </a:ext>
            </a:extLst>
          </p:cNvPr>
          <p:cNvSpPr>
            <a:spLocks noGrp="1"/>
          </p:cNvSpPr>
          <p:nvPr>
            <p:ph type="title"/>
          </p:nvPr>
        </p:nvSpPr>
        <p:spPr/>
        <p:txBody>
          <a:bodyPr/>
          <a:lstStyle/>
          <a:p>
            <a:r>
              <a:rPr lang="en-US" dirty="0"/>
              <a:t>I am a math whiz</a:t>
            </a:r>
          </a:p>
        </p:txBody>
      </p:sp>
      <p:sp>
        <p:nvSpPr>
          <p:cNvPr id="3" name="Content Placeholder 2">
            <a:extLst>
              <a:ext uri="{FF2B5EF4-FFF2-40B4-BE49-F238E27FC236}">
                <a16:creationId xmlns:a16="http://schemas.microsoft.com/office/drawing/2014/main" id="{6E5944E3-5CED-4709-B613-A161DA9AF8D9}"/>
              </a:ext>
            </a:extLst>
          </p:cNvPr>
          <p:cNvSpPr>
            <a:spLocks noGrp="1"/>
          </p:cNvSpPr>
          <p:nvPr>
            <p:ph idx="1"/>
          </p:nvPr>
        </p:nvSpPr>
        <p:spPr/>
        <p:txBody>
          <a:bodyPr/>
          <a:lstStyle/>
          <a:p>
            <a:r>
              <a:rPr lang="en-US" dirty="0"/>
              <a:t>Well guess what.  Many are not.</a:t>
            </a:r>
          </a:p>
          <a:p>
            <a:pPr marL="0" indent="0">
              <a:buNone/>
            </a:pPr>
            <a:endParaRPr lang="en-US" dirty="0"/>
          </a:p>
          <a:p>
            <a:r>
              <a:rPr lang="en-US" dirty="0"/>
              <a:t>Translate math to plain English whenever you can</a:t>
            </a:r>
          </a:p>
          <a:p>
            <a:endParaRPr lang="en-US" dirty="0"/>
          </a:p>
          <a:p>
            <a:r>
              <a:rPr lang="en-US" dirty="0"/>
              <a:t>At least highlight what matters, and what is the take home message</a:t>
            </a:r>
          </a:p>
        </p:txBody>
      </p:sp>
      <p:pic>
        <p:nvPicPr>
          <p:cNvPr id="4" name="Picture 5">
            <a:extLst>
              <a:ext uri="{FF2B5EF4-FFF2-40B4-BE49-F238E27FC236}">
                <a16:creationId xmlns:a16="http://schemas.microsoft.com/office/drawing/2014/main" id="{12ABEB25-917B-B842-8A7F-D1A8AA0AAE3A}"/>
              </a:ext>
            </a:extLst>
          </p:cNvPr>
          <p:cNvPicPr>
            <a:picLocks noChangeAspect="1"/>
          </p:cNvPicPr>
          <p:nvPr/>
        </p:nvPicPr>
        <p:blipFill rotWithShape="1">
          <a:blip r:embed="rId2">
            <a:extLst>
              <a:ext uri="{28A0092B-C50C-407E-A947-70E740481C1C}">
                <a14:useLocalDpi xmlns:a14="http://schemas.microsoft.com/office/drawing/2010/main" val="0"/>
              </a:ext>
            </a:extLst>
          </a:blip>
          <a:srcRect t="26667" b="28889"/>
          <a:stretch/>
        </p:blipFill>
        <p:spPr bwMode="auto">
          <a:xfrm>
            <a:off x="33867" y="4343400"/>
            <a:ext cx="5892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Oval 4">
            <a:extLst>
              <a:ext uri="{FF2B5EF4-FFF2-40B4-BE49-F238E27FC236}">
                <a16:creationId xmlns:a16="http://schemas.microsoft.com/office/drawing/2014/main" id="{224EBF84-5729-3046-82CB-13FAC52F180A}"/>
              </a:ext>
            </a:extLst>
          </p:cNvPr>
          <p:cNvSpPr/>
          <p:nvPr/>
        </p:nvSpPr>
        <p:spPr bwMode="auto">
          <a:xfrm>
            <a:off x="3810000" y="4724399"/>
            <a:ext cx="685800" cy="45720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Line Callout 1 5">
            <a:extLst>
              <a:ext uri="{FF2B5EF4-FFF2-40B4-BE49-F238E27FC236}">
                <a16:creationId xmlns:a16="http://schemas.microsoft.com/office/drawing/2014/main" id="{E02D6BD9-0E87-B244-89FC-E4FA598B4E2F}"/>
              </a:ext>
            </a:extLst>
          </p:cNvPr>
          <p:cNvSpPr/>
          <p:nvPr/>
        </p:nvSpPr>
        <p:spPr bwMode="auto">
          <a:xfrm>
            <a:off x="5029200" y="5105400"/>
            <a:ext cx="3505200" cy="1143000"/>
          </a:xfrm>
          <a:prstGeom prst="borderCallout1">
            <a:avLst>
              <a:gd name="adj1" fmla="val 31423"/>
              <a:gd name="adj2" fmla="val -1101"/>
              <a:gd name="adj3" fmla="val 205"/>
              <a:gd name="adj4" fmla="val -16209"/>
            </a:avLst>
          </a:prstGeom>
          <a:solidFill>
            <a:schemeClr val="accent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cs typeface="ＭＳ Ｐゴシック" charset="-128"/>
              </a:rPr>
              <a:t>Increasing the elements of     decreases the value of the function</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 name="Picture 5">
            <a:extLst>
              <a:ext uri="{FF2B5EF4-FFF2-40B4-BE49-F238E27FC236}">
                <a16:creationId xmlns:a16="http://schemas.microsoft.com/office/drawing/2014/main" id="{9C6FC3BC-FB8C-7C47-A727-2C28178A85D4}"/>
              </a:ext>
            </a:extLst>
          </p:cNvPr>
          <p:cNvPicPr>
            <a:picLocks noChangeAspect="1"/>
          </p:cNvPicPr>
          <p:nvPr/>
        </p:nvPicPr>
        <p:blipFill rotWithShape="1">
          <a:blip r:embed="rId2">
            <a:extLst>
              <a:ext uri="{28A0092B-C50C-407E-A947-70E740481C1C}">
                <a14:useLocalDpi xmlns:a14="http://schemas.microsoft.com/office/drawing/2010/main" val="0"/>
              </a:ext>
            </a:extLst>
          </a:blip>
          <a:srcRect l="67154" t="50544" r="27674" b="27235"/>
          <a:stretch/>
        </p:blipFill>
        <p:spPr bwMode="auto">
          <a:xfrm>
            <a:off x="5410200" y="5546035"/>
            <a:ext cx="304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25917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3F8-351F-4A2F-BC46-DC5A280BD3C6}"/>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BB5AAD60-2A28-46F0-8E0C-C2A8C079E8E7}"/>
              </a:ext>
            </a:extLst>
          </p:cNvPr>
          <p:cNvSpPr>
            <a:spLocks noGrp="1"/>
          </p:cNvSpPr>
          <p:nvPr>
            <p:ph idx="1"/>
          </p:nvPr>
        </p:nvSpPr>
        <p:spPr/>
        <p:txBody>
          <a:bodyPr/>
          <a:lstStyle/>
          <a:p>
            <a:r>
              <a:rPr lang="en-US" dirty="0"/>
              <a:t>Proof sketch:</a:t>
            </a:r>
          </a:p>
        </p:txBody>
      </p:sp>
      <p:pic>
        <p:nvPicPr>
          <p:cNvPr id="4" name="Picture 3">
            <a:extLst>
              <a:ext uri="{FF2B5EF4-FFF2-40B4-BE49-F238E27FC236}">
                <a16:creationId xmlns:a16="http://schemas.microsoft.com/office/drawing/2014/main" id="{706D2363-639D-4D9E-9C4D-6D152D64D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28800"/>
            <a:ext cx="3590925"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854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FE84-7F9B-45FC-97B6-00621BAB8962}"/>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85A315F0-558A-41EB-AD23-67AFA3EC7A1F}"/>
              </a:ext>
            </a:extLst>
          </p:cNvPr>
          <p:cNvSpPr>
            <a:spLocks noGrp="1"/>
          </p:cNvSpPr>
          <p:nvPr>
            <p:ph idx="1"/>
          </p:nvPr>
        </p:nvSpPr>
        <p:spPr>
          <a:xfrm>
            <a:off x="685800" y="1371600"/>
            <a:ext cx="7772400" cy="4724400"/>
          </a:xfrm>
        </p:spPr>
        <p:txBody>
          <a:bodyPr/>
          <a:lstStyle/>
          <a:p>
            <a:r>
              <a:rPr lang="en-US" dirty="0"/>
              <a:t>Then why am I listening to you?</a:t>
            </a:r>
          </a:p>
          <a:p>
            <a:endParaRPr lang="en-US" dirty="0"/>
          </a:p>
          <a:p>
            <a:r>
              <a:rPr lang="en-US" dirty="0"/>
              <a:t>Having too much to read can interfere with listening</a:t>
            </a:r>
          </a:p>
          <a:p>
            <a:pPr lvl="1"/>
            <a:r>
              <a:rPr lang="en-US" dirty="0"/>
              <a:t>Did you know?</a:t>
            </a:r>
            <a:br>
              <a:rPr lang="en-US" dirty="0"/>
            </a:br>
            <a:r>
              <a:rPr lang="en-US" dirty="0"/>
              <a:t>Reading and listening exercise the same part of the brain</a:t>
            </a:r>
          </a:p>
          <a:p>
            <a:endParaRPr lang="en-US" dirty="0"/>
          </a:p>
          <a:p>
            <a:endParaRPr lang="en-US" dirty="0"/>
          </a:p>
        </p:txBody>
      </p:sp>
    </p:spTree>
    <p:extLst>
      <p:ext uri="{BB962C8B-B14F-4D97-AF65-F5344CB8AC3E}">
        <p14:creationId xmlns:p14="http://schemas.microsoft.com/office/powerpoint/2010/main" val="2109789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kern="0" dirty="0"/>
              <a:t>Don’t leave a picture hanging there and expect your audience to interpret it</a:t>
            </a:r>
          </a:p>
          <a:p>
            <a:endParaRPr lang="en-US" altLang="en-US" kern="0" dirty="0"/>
          </a:p>
          <a:p>
            <a:r>
              <a:rPr lang="en-US" altLang="en-US" kern="0" dirty="0"/>
              <a:t>If you have something on your slide that you don’t explain, it is just </a:t>
            </a:r>
            <a:r>
              <a:rPr lang="en-US" altLang="en-US" b="1" kern="0" dirty="0">
                <a:solidFill>
                  <a:srgbClr val="FF0000"/>
                </a:solidFill>
              </a:rPr>
              <a:t>noise</a:t>
            </a:r>
            <a:r>
              <a:rPr lang="en-US" altLang="en-US" kern="0" dirty="0"/>
              <a:t>.</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5664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i="1"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eaLnBrk="1" hangingPunct="1"/>
            <a:r>
              <a:rPr lang="en-US" altLang="en-US" dirty="0">
                <a:solidFill>
                  <a:srgbClr val="009900"/>
                </a:solidFill>
              </a:rPr>
              <a:t>Put in graphical cues to focus attention</a:t>
            </a:r>
            <a:endParaRPr lang="en-US" altLang="en-US" sz="3200" dirty="0">
              <a:solidFill>
                <a:srgbClr val="009900"/>
              </a:solidFill>
            </a:endParaRPr>
          </a:p>
          <a:p>
            <a:endParaRPr lang="en-US" altLang="en-US" kern="0" dirty="0"/>
          </a:p>
          <a:p>
            <a:r>
              <a:rPr lang="en-US" altLang="en-US" kern="0" dirty="0"/>
              <a:t>Point to the figure and explain each part</a:t>
            </a:r>
          </a:p>
          <a:p>
            <a:endParaRPr lang="en-US" altLang="en-US" kern="0" dirty="0"/>
          </a:p>
          <a:p>
            <a:r>
              <a:rPr lang="en-US" altLang="en-US" kern="0" dirty="0"/>
              <a:t>Interpret the figure on behalf of the audience</a:t>
            </a:r>
          </a:p>
        </p:txBody>
      </p:sp>
      <p:sp>
        <p:nvSpPr>
          <p:cNvPr id="3" name="Oval 2">
            <a:extLst>
              <a:ext uri="{FF2B5EF4-FFF2-40B4-BE49-F238E27FC236}">
                <a16:creationId xmlns:a16="http://schemas.microsoft.com/office/drawing/2014/main" id="{2617097D-DCE7-AA4C-AFD0-CF3864955C88}"/>
              </a:ext>
            </a:extLst>
          </p:cNvPr>
          <p:cNvSpPr/>
          <p:nvPr/>
        </p:nvSpPr>
        <p:spPr bwMode="auto">
          <a:xfrm>
            <a:off x="4267200" y="13716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CA229F77-522F-324D-B876-B4B96B745CFC}"/>
              </a:ext>
            </a:extLst>
          </p:cNvPr>
          <p:cNvSpPr/>
          <p:nvPr/>
        </p:nvSpPr>
        <p:spPr bwMode="auto">
          <a:xfrm>
            <a:off x="5410200" y="12954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Oval 6">
            <a:extLst>
              <a:ext uri="{FF2B5EF4-FFF2-40B4-BE49-F238E27FC236}">
                <a16:creationId xmlns:a16="http://schemas.microsoft.com/office/drawing/2014/main" id="{AB45994A-3854-7448-97E5-A83D7A78DE91}"/>
              </a:ext>
            </a:extLst>
          </p:cNvPr>
          <p:cNvSpPr/>
          <p:nvPr/>
        </p:nvSpPr>
        <p:spPr bwMode="auto">
          <a:xfrm>
            <a:off x="6547022" y="1245973"/>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ectangle 9">
            <a:extLst>
              <a:ext uri="{FF2B5EF4-FFF2-40B4-BE49-F238E27FC236}">
                <a16:creationId xmlns:a16="http://schemas.microsoft.com/office/drawing/2014/main" id="{822DBA39-D7C0-435A-987A-B2363058118F}"/>
              </a:ext>
            </a:extLst>
          </p:cNvPr>
          <p:cNvSpPr/>
          <p:nvPr/>
        </p:nvSpPr>
        <p:spPr bwMode="auto">
          <a:xfrm>
            <a:off x="7162800" y="2438400"/>
            <a:ext cx="1859825" cy="3810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B050"/>
                </a:solidFill>
                <a:latin typeface="Arial" charset="0"/>
                <a:ea typeface="ＭＳ Ｐゴシック" charset="-128"/>
              </a:rPr>
              <a:t>Election Months</a:t>
            </a:r>
          </a:p>
        </p:txBody>
      </p:sp>
      <p:sp>
        <p:nvSpPr>
          <p:cNvPr id="12" name="Rectangle 11">
            <a:extLst>
              <a:ext uri="{FF2B5EF4-FFF2-40B4-BE49-F238E27FC236}">
                <a16:creationId xmlns:a16="http://schemas.microsoft.com/office/drawing/2014/main" id="{0932BE17-206F-4511-A387-2D74F01862E0}"/>
              </a:ext>
            </a:extLst>
          </p:cNvPr>
          <p:cNvSpPr/>
          <p:nvPr/>
        </p:nvSpPr>
        <p:spPr bwMode="auto">
          <a:xfrm>
            <a:off x="6934200" y="3876379"/>
            <a:ext cx="2088426" cy="6096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solidFill>
                  <a:srgbClr val="00B050"/>
                </a:solidFill>
                <a:latin typeface="Arial" charset="0"/>
                <a:ea typeface="ＭＳ Ｐゴシック" charset="-128"/>
              </a:rPr>
              <a:t>Number of letters sent by congress</a:t>
            </a:r>
          </a:p>
        </p:txBody>
      </p:sp>
      <p:cxnSp>
        <p:nvCxnSpPr>
          <p:cNvPr id="14" name="Straight Connector 13">
            <a:extLst>
              <a:ext uri="{FF2B5EF4-FFF2-40B4-BE49-F238E27FC236}">
                <a16:creationId xmlns:a16="http://schemas.microsoft.com/office/drawing/2014/main" id="{FFB128AE-6212-4509-B313-23755E3C45F1}"/>
              </a:ext>
            </a:extLst>
          </p:cNvPr>
          <p:cNvCxnSpPr>
            <a:cxnSpLocks/>
            <a:stCxn id="10" idx="1"/>
            <a:endCxn id="7" idx="4"/>
          </p:cNvCxnSpPr>
          <p:nvPr/>
        </p:nvCxnSpPr>
        <p:spPr bwMode="auto">
          <a:xfrm flipH="1" flipV="1">
            <a:off x="6966122" y="1626973"/>
            <a:ext cx="196678" cy="100192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D55BF9B-8B57-437F-95B0-FBC965A30B2F}"/>
              </a:ext>
            </a:extLst>
          </p:cNvPr>
          <p:cNvCxnSpPr>
            <a:cxnSpLocks/>
            <a:stCxn id="10" idx="1"/>
            <a:endCxn id="6" idx="4"/>
          </p:cNvCxnSpPr>
          <p:nvPr/>
        </p:nvCxnSpPr>
        <p:spPr bwMode="auto">
          <a:xfrm flipH="1" flipV="1">
            <a:off x="5829300" y="1676400"/>
            <a:ext cx="1333500" cy="9525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58525C8-78FF-40CA-B709-47AA7C8CC228}"/>
              </a:ext>
            </a:extLst>
          </p:cNvPr>
          <p:cNvCxnSpPr>
            <a:cxnSpLocks/>
            <a:stCxn id="10" idx="1"/>
            <a:endCxn id="3" idx="4"/>
          </p:cNvCxnSpPr>
          <p:nvPr/>
        </p:nvCxnSpPr>
        <p:spPr bwMode="auto">
          <a:xfrm flipH="1" flipV="1">
            <a:off x="4686300" y="1752600"/>
            <a:ext cx="2476500" cy="8763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FCEE9BC-5583-4E29-AE69-D4246DE4B488}"/>
              </a:ext>
            </a:extLst>
          </p:cNvPr>
          <p:cNvCxnSpPr>
            <a:cxnSpLocks/>
            <a:stCxn id="12" idx="1"/>
          </p:cNvCxnSpPr>
          <p:nvPr/>
        </p:nvCxnSpPr>
        <p:spPr bwMode="auto">
          <a:xfrm flipH="1" flipV="1">
            <a:off x="5562600" y="3381079"/>
            <a:ext cx="1371600" cy="8001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98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uiExpand="1" animBg="1"/>
      <p:bldP spid="6" grpId="0" uiExpand="1" animBg="1"/>
      <p:bldP spid="7" grpId="0" uiExpand="1"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How to give a good presentation</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pPr marL="457200" indent="-457200">
              <a:buFont typeface="+mj-lt"/>
              <a:buAutoNum type="arabicPeriod"/>
            </a:pPr>
            <a:r>
              <a:rPr lang="en-US" dirty="0"/>
              <a:t>Decide on content of value to audience</a:t>
            </a:r>
          </a:p>
          <a:p>
            <a:pPr marL="457200" indent="-457200">
              <a:buFont typeface="+mj-lt"/>
              <a:buAutoNum type="arabicPeriod"/>
            </a:pPr>
            <a:endParaRPr lang="en-US" dirty="0"/>
          </a:p>
          <a:p>
            <a:pPr marL="457200" indent="-457200">
              <a:buFont typeface="+mj-lt"/>
              <a:buAutoNum type="arabicPeriod"/>
            </a:pPr>
            <a:r>
              <a:rPr lang="en-US" dirty="0">
                <a:solidFill>
                  <a:schemeClr val="bg2">
                    <a:lumMod val="60000"/>
                    <a:lumOff val="40000"/>
                  </a:schemeClr>
                </a:solidFill>
              </a:rPr>
              <a:t>Organize your thoughts (and slides)</a:t>
            </a:r>
          </a:p>
          <a:p>
            <a:pPr marL="457200" indent="-457200">
              <a:buFont typeface="+mj-lt"/>
              <a:buAutoNum type="arabicPeriod"/>
            </a:pPr>
            <a:endParaRPr lang="en-US" dirty="0">
              <a:solidFill>
                <a:schemeClr val="bg2">
                  <a:lumMod val="60000"/>
                  <a:lumOff val="40000"/>
                </a:schemeClr>
              </a:solidFill>
            </a:endParaRPr>
          </a:p>
          <a:p>
            <a:pPr marL="457200" indent="-457200">
              <a:buFont typeface="+mj-lt"/>
              <a:buAutoNum type="arabicPeriod"/>
            </a:pPr>
            <a:r>
              <a:rPr lang="en-US" dirty="0">
                <a:solidFill>
                  <a:schemeClr val="bg2">
                    <a:lumMod val="60000"/>
                    <a:lumOff val="40000"/>
                  </a:schemeClr>
                </a:solidFill>
              </a:rPr>
              <a:t>Practice your delivery</a:t>
            </a:r>
          </a:p>
        </p:txBody>
      </p:sp>
    </p:spTree>
    <p:extLst>
      <p:ext uri="{BB962C8B-B14F-4D97-AF65-F5344CB8AC3E}">
        <p14:creationId xmlns:p14="http://schemas.microsoft.com/office/powerpoint/2010/main" val="340175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Acronyms and jargons are useful</a:t>
            </a:r>
            <a:br>
              <a:rPr lang="en-US" altLang="en-US" dirty="0"/>
            </a:br>
            <a:r>
              <a:rPr lang="en-US" altLang="en-US" i="1" dirty="0">
                <a:latin typeface="Trebuchet MS" panose="020B0603020202020204" pitchFamily="34" charset="0"/>
                <a:ea typeface="Osaka" pitchFamily="-84" charset="-128"/>
              </a:rPr>
              <a:t>But only if you </a:t>
            </a:r>
            <a:r>
              <a:rPr lang="en-US" altLang="en-US" i="1">
                <a:latin typeface="Trebuchet MS" panose="020B0603020202020204" pitchFamily="34" charset="0"/>
                <a:ea typeface="Osaka" pitchFamily="-84" charset="-128"/>
              </a:rPr>
              <a:t>explain them!</a:t>
            </a:r>
            <a:endParaRPr lang="en-US" altLang="en-US" dirty="0"/>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8382000" cy="5029200"/>
          </a:xfrm>
        </p:spPr>
        <p:txBody>
          <a:bodyPr/>
          <a:lstStyle/>
          <a:p>
            <a:r>
              <a:rPr lang="en-US" altLang="en-US" dirty="0"/>
              <a:t>IMHO, ARE = ADIH. TBH, FUBAR &amp; 2M2H.</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Translated: In my humble opinion, an acronym rich environment is another day in hell. To be honest. Its f***</a:t>
            </a:r>
            <a:r>
              <a:rPr lang="en-US" altLang="en-US" dirty="0" err="1"/>
              <a:t>ed</a:t>
            </a:r>
            <a:r>
              <a:rPr lang="en-US" altLang="en-US" dirty="0"/>
              <a:t> up beyond all recognition and too much to handle.</a:t>
            </a:r>
          </a:p>
          <a:p>
            <a:endParaRPr lang="en-US" altLang="en-US" dirty="0"/>
          </a:p>
        </p:txBody>
      </p:sp>
      <p:pic>
        <p:nvPicPr>
          <p:cNvPr id="2" name="Picture 1"/>
          <p:cNvPicPr>
            <a:picLocks noChangeAspect="1"/>
          </p:cNvPicPr>
          <p:nvPr/>
        </p:nvPicPr>
        <p:blipFill>
          <a:blip r:embed="rId2"/>
          <a:stretch>
            <a:fillRect/>
          </a:stretch>
        </p:blipFill>
        <p:spPr>
          <a:xfrm>
            <a:off x="2209800" y="1828800"/>
            <a:ext cx="4267200" cy="2370667"/>
          </a:xfrm>
          <a:prstGeom prst="rect">
            <a:avLst/>
          </a:prstGeom>
        </p:spPr>
      </p:pic>
    </p:spTree>
    <p:extLst>
      <p:ext uri="{BB962C8B-B14F-4D97-AF65-F5344CB8AC3E}">
        <p14:creationId xmlns:p14="http://schemas.microsoft.com/office/powerpoint/2010/main" val="2575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solidFill>
                  <a:schemeClr val="bg2">
                    <a:lumMod val="60000"/>
                    <a:lumOff val="40000"/>
                  </a:schemeClr>
                </a:solidFill>
              </a:rPr>
              <a:t>Slide Design</a:t>
            </a:r>
          </a:p>
          <a:p>
            <a:pPr lvl="1"/>
            <a:r>
              <a:rPr lang="en-US" dirty="0"/>
              <a:t>Slide Delivery</a:t>
            </a:r>
          </a:p>
        </p:txBody>
      </p:sp>
    </p:spTree>
    <p:extLst>
      <p:ext uri="{BB962C8B-B14F-4D97-AF65-F5344CB8AC3E}">
        <p14:creationId xmlns:p14="http://schemas.microsoft.com/office/powerpoint/2010/main" val="1206882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14B5D55A-0503-483B-9B37-782CE2B2FCE0}"/>
              </a:ext>
            </a:extLst>
          </p:cNvPr>
          <p:cNvSpPr>
            <a:spLocks noGrp="1"/>
          </p:cNvSpPr>
          <p:nvPr>
            <p:ph type="title"/>
          </p:nvPr>
        </p:nvSpPr>
        <p:spPr/>
        <p:txBody>
          <a:bodyPr/>
          <a:lstStyle/>
          <a:p>
            <a:r>
              <a:rPr lang="en-US" altLang="en-US" sz="2800"/>
              <a:t>It’s not just </a:t>
            </a:r>
            <a:r>
              <a:rPr lang="en-US" altLang="en-US" sz="2800" i="1"/>
              <a:t>what</a:t>
            </a:r>
            <a:r>
              <a:rPr lang="en-US" altLang="en-US" sz="2800"/>
              <a:t> you say, but </a:t>
            </a:r>
            <a:r>
              <a:rPr lang="en-US" altLang="en-US" sz="2800" i="1"/>
              <a:t>how</a:t>
            </a:r>
            <a:r>
              <a:rPr lang="en-US" altLang="en-US" sz="2800"/>
              <a:t> you say it</a:t>
            </a:r>
          </a:p>
        </p:txBody>
      </p:sp>
      <p:sp>
        <p:nvSpPr>
          <p:cNvPr id="23554" name="Content Placeholder 2">
            <a:extLst>
              <a:ext uri="{FF2B5EF4-FFF2-40B4-BE49-F238E27FC236}">
                <a16:creationId xmlns:a16="http://schemas.microsoft.com/office/drawing/2014/main" id="{07BE2834-2E2A-4692-8634-EF6E3FCEC921}"/>
              </a:ext>
            </a:extLst>
          </p:cNvPr>
          <p:cNvSpPr>
            <a:spLocks noGrp="1"/>
          </p:cNvSpPr>
          <p:nvPr>
            <p:ph idx="1"/>
          </p:nvPr>
        </p:nvSpPr>
        <p:spPr>
          <a:xfrm>
            <a:off x="685800" y="1371600"/>
            <a:ext cx="7772400" cy="2209800"/>
          </a:xfrm>
        </p:spPr>
        <p:txBody>
          <a:bodyPr/>
          <a:lstStyle/>
          <a:p>
            <a:r>
              <a:rPr lang="en-US" altLang="en-US" dirty="0">
                <a:solidFill>
                  <a:srgbClr val="FF0000"/>
                </a:solidFill>
              </a:rPr>
              <a:t>Body language</a:t>
            </a:r>
            <a:r>
              <a:rPr lang="en-US" altLang="en-US" dirty="0"/>
              <a:t> says a lot</a:t>
            </a:r>
          </a:p>
          <a:p>
            <a:pPr lvl="1"/>
            <a:r>
              <a:rPr lang="en-US" altLang="en-US" dirty="0"/>
              <a:t>Make eye contact with your audience</a:t>
            </a:r>
          </a:p>
          <a:p>
            <a:pPr marL="1200150" lvl="2" indent="-342900"/>
            <a:r>
              <a:rPr lang="en-US" altLang="en-US" i="1" dirty="0"/>
              <a:t>Corollary</a:t>
            </a:r>
            <a:r>
              <a:rPr lang="en-US" altLang="en-US" dirty="0"/>
              <a:t>:  Face your audience</a:t>
            </a:r>
          </a:p>
          <a:p>
            <a:pPr lvl="1"/>
            <a:r>
              <a:rPr lang="en-US" altLang="en-US" dirty="0"/>
              <a:t>Some movement is good</a:t>
            </a:r>
          </a:p>
          <a:p>
            <a:pPr lvl="1"/>
            <a:r>
              <a:rPr lang="en-US" altLang="en-US" dirty="0"/>
              <a:t>Have a measured pace</a:t>
            </a:r>
          </a:p>
        </p:txBody>
      </p:sp>
      <p:pic>
        <p:nvPicPr>
          <p:cNvPr id="23556" name="Picture 4">
            <a:extLst>
              <a:ext uri="{FF2B5EF4-FFF2-40B4-BE49-F238E27FC236}">
                <a16:creationId xmlns:a16="http://schemas.microsoft.com/office/drawing/2014/main" id="{6A5F99CF-BA03-41DC-90BF-2F6CE7368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33900"/>
            <a:ext cx="2306638"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A495F0FD-BDD9-4A95-A962-E52A440E0C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1200150" cy="294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717202FF-E989-4312-8A83-18A6C620E8AC}"/>
              </a:ext>
            </a:extLst>
          </p:cNvPr>
          <p:cNvSpPr txBox="1">
            <a:spLocks/>
          </p:cNvSpPr>
          <p:nvPr/>
        </p:nvSpPr>
        <p:spPr bwMode="auto">
          <a:xfrm>
            <a:off x="2757618" y="4038600"/>
            <a:ext cx="7772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dirty="0">
                <a:latin typeface="Trebuchet MS" panose="020B0603020202020204" pitchFamily="34" charset="0"/>
                <a:ea typeface="Osaka" pitchFamily="-84" charset="-128"/>
              </a:rPr>
              <a:t>Present </a:t>
            </a:r>
            <a:r>
              <a:rPr lang="en-US" altLang="en-US" dirty="0">
                <a:solidFill>
                  <a:srgbClr val="FF0000"/>
                </a:solidFill>
                <a:latin typeface="Trebuchet MS" panose="020B0603020202020204" pitchFamily="34" charset="0"/>
                <a:ea typeface="Osaka" pitchFamily="-84" charset="-128"/>
              </a:rPr>
              <a:t>one primary idea </a:t>
            </a:r>
            <a:r>
              <a:rPr lang="en-US" altLang="en-US" dirty="0">
                <a:latin typeface="Trebuchet MS" panose="020B0603020202020204" pitchFamily="34" charset="0"/>
                <a:ea typeface="Osaka" pitchFamily="-84" charset="-128"/>
              </a:rPr>
              <a:t>per slide</a:t>
            </a:r>
          </a:p>
          <a:p>
            <a:pPr lvl="1"/>
            <a:r>
              <a:rPr lang="en-US" altLang="en-US" dirty="0">
                <a:latin typeface="Trebuchet MS" panose="020B0603020202020204" pitchFamily="34" charset="0"/>
                <a:ea typeface="Osaka" pitchFamily="-84" charset="-128"/>
              </a:rPr>
              <a:t>Use slide titles to convey take-away message</a:t>
            </a:r>
          </a:p>
          <a:p>
            <a:r>
              <a:rPr lang="en-US" altLang="en-US" dirty="0">
                <a:latin typeface="Trebuchet MS" panose="020B0603020202020204" pitchFamily="34" charset="0"/>
                <a:ea typeface="Osaka" pitchFamily="-84" charset="-128"/>
              </a:rPr>
              <a:t>Refer to </a:t>
            </a:r>
            <a:r>
              <a:rPr lang="en-US" altLang="en-US" dirty="0">
                <a:solidFill>
                  <a:srgbClr val="FF0000"/>
                </a:solidFill>
                <a:latin typeface="Trebuchet MS" panose="020B0603020202020204" pitchFamily="34" charset="0"/>
                <a:ea typeface="Osaka" pitchFamily="-84" charset="-128"/>
              </a:rPr>
              <a:t>every item </a:t>
            </a:r>
            <a:r>
              <a:rPr lang="en-US" altLang="en-US" dirty="0">
                <a:latin typeface="Trebuchet MS" panose="020B0603020202020204" pitchFamily="34" charset="0"/>
                <a:ea typeface="Osaka" pitchFamily="-84" charset="-128"/>
              </a:rPr>
              <a:t>on the slide</a:t>
            </a:r>
          </a:p>
          <a:p>
            <a:pPr lvl="1"/>
            <a:r>
              <a:rPr lang="en-US" altLang="en-US" dirty="0">
                <a:latin typeface="Trebuchet MS" panose="020B0603020202020204" pitchFamily="34" charset="0"/>
                <a:ea typeface="Osaka" pitchFamily="-84" charset="-128"/>
              </a:rPr>
              <a:t>If you don’t, better to remove that item</a:t>
            </a:r>
          </a:p>
          <a:p>
            <a:r>
              <a:rPr lang="en-US" altLang="en-US" dirty="0">
                <a:solidFill>
                  <a:srgbClr val="FF0000"/>
                </a:solidFill>
                <a:latin typeface="Trebuchet MS" panose="020B0603020202020204" pitchFamily="34" charset="0"/>
                <a:ea typeface="Osaka" pitchFamily="-84" charset="-128"/>
              </a:rPr>
              <a:t>Avoid reading </a:t>
            </a:r>
            <a:r>
              <a:rPr lang="en-US" altLang="en-US" dirty="0">
                <a:latin typeface="Trebuchet MS" panose="020B0603020202020204" pitchFamily="34" charset="0"/>
                <a:ea typeface="Osaka" pitchFamily="-84" charset="-128"/>
              </a:rPr>
              <a:t>from your slides</a:t>
            </a:r>
          </a:p>
          <a:p>
            <a:pPr lvl="1"/>
            <a:r>
              <a:rPr lang="en-US" altLang="en-US" dirty="0">
                <a:latin typeface="Trebuchet MS" panose="020B0603020202020204" pitchFamily="34" charset="0"/>
                <a:ea typeface="Osaka" pitchFamily="-84" charset="-128"/>
              </a:rPr>
              <a:t>But put all important information there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Practice, Practice, Practice</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600200"/>
            <a:ext cx="6629400" cy="4724400"/>
          </a:xfrm>
        </p:spPr>
        <p:txBody>
          <a:bodyPr/>
          <a:lstStyle/>
          <a:p>
            <a:r>
              <a:rPr lang="en-US" altLang="en-US" sz="2000" dirty="0"/>
              <a:t>Practice makes better</a:t>
            </a:r>
          </a:p>
          <a:p>
            <a:pPr lvl="1"/>
            <a:r>
              <a:rPr lang="en-US" altLang="en-US" sz="1800" i="1" dirty="0"/>
              <a:t>Alone</a:t>
            </a:r>
            <a:r>
              <a:rPr lang="en-US" altLang="en-US" sz="1800" dirty="0"/>
              <a:t>:  Work on your “script,” smooth out transitions</a:t>
            </a:r>
          </a:p>
          <a:p>
            <a:pPr lvl="1"/>
            <a:r>
              <a:rPr lang="en-US" altLang="en-US" sz="1800" i="1" dirty="0"/>
              <a:t>Peer group</a:t>
            </a:r>
            <a:r>
              <a:rPr lang="en-US" altLang="en-US" sz="1800" dirty="0"/>
              <a:t>:  Get used to other people being around</a:t>
            </a:r>
          </a:p>
          <a:p>
            <a:pPr lvl="1"/>
            <a:r>
              <a:rPr lang="en-US" altLang="en-US" sz="1800" i="1" dirty="0"/>
              <a:t>Broader population</a:t>
            </a:r>
            <a:r>
              <a:rPr lang="en-US" altLang="en-US" sz="1800" dirty="0"/>
              <a:t>:  Assess outsider comprehensibility</a:t>
            </a:r>
          </a:p>
          <a:p>
            <a:endParaRPr lang="en-US" altLang="en-US" sz="2000" dirty="0"/>
          </a:p>
          <a:p>
            <a:pPr lvl="1"/>
            <a:endParaRPr lang="en-US" altLang="en-US" sz="1800" dirty="0"/>
          </a:p>
          <a:p>
            <a:pPr lvl="1"/>
            <a:endParaRPr lang="en-US" altLang="en-US" sz="1800" dirty="0"/>
          </a:p>
        </p:txBody>
      </p:sp>
      <p:pic>
        <p:nvPicPr>
          <p:cNvPr id="8" name="Picture 4" descr="clem">
            <a:extLst>
              <a:ext uri="{FF2B5EF4-FFF2-40B4-BE49-F238E27FC236}">
                <a16:creationId xmlns:a16="http://schemas.microsoft.com/office/drawing/2014/main" id="{B2E34537-37AF-45E4-9A8B-D6EE406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3505201"/>
            <a:ext cx="179070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AutoShape 5">
            <a:extLst>
              <a:ext uri="{FF2B5EF4-FFF2-40B4-BE49-F238E27FC236}">
                <a16:creationId xmlns:a16="http://schemas.microsoft.com/office/drawing/2014/main" id="{17152966-4F3F-4E1A-8F61-A6DDB07C39E5}"/>
              </a:ext>
            </a:extLst>
          </p:cNvPr>
          <p:cNvSpPr>
            <a:spLocks noChangeArrowheads="1"/>
          </p:cNvSpPr>
          <p:nvPr/>
        </p:nvSpPr>
        <p:spPr bwMode="auto">
          <a:xfrm>
            <a:off x="1143000" y="3494218"/>
            <a:ext cx="3752850" cy="1534982"/>
          </a:xfrm>
          <a:prstGeom prst="wedgeRoundRectCallout">
            <a:avLst>
              <a:gd name="adj1" fmla="val 76588"/>
              <a:gd name="adj2" fmla="val -184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000" dirty="0">
                <a:latin typeface="+mn-lt"/>
                <a:ea typeface="+mn-ea"/>
              </a:rPr>
              <a:t>It takes three weeks to prepare a good ad-lib speech</a:t>
            </a:r>
          </a:p>
          <a:p>
            <a:pPr algn="ctr"/>
            <a:r>
              <a:rPr lang="en-US" altLang="en-US" sz="2000" i="1" dirty="0">
                <a:latin typeface="+mn-lt"/>
                <a:ea typeface="+mn-ea"/>
              </a:rPr>
              <a:t>- Mark Twain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entury Schoolbook" panose="02040604050505020304"/>
                <a:ea typeface="+mn-ea"/>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pic>
        <p:nvPicPr>
          <p:cNvPr id="1048"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defTabSz="342900" eaLnBrk="1" fontAlgn="auto" hangingPunct="1">
              <a:spcBef>
                <a:spcPts val="0"/>
              </a:spcBef>
              <a:spcAft>
                <a:spcPts val="0"/>
              </a:spcAft>
            </a:pPr>
            <a:r>
              <a:rPr lang="en-US" sz="4050" b="1" dirty="0">
                <a:solidFill>
                  <a:srgbClr val="FFA111"/>
                </a:solidFill>
                <a:latin typeface="Hiragino Kaku Gothic ProN W6" charset="-128"/>
                <a:ea typeface="Hiragino Kaku Gothic ProN W6" charset="-128"/>
                <a:cs typeface="Hiragino Kaku Gothic ProN W6" charset="-128"/>
              </a:rPr>
              <a:t>Technologies </a:t>
            </a:r>
            <a:endParaRPr lang="en-US" sz="1350" b="1" dirty="0">
              <a:solidFill>
                <a:srgbClr val="FFA111"/>
              </a:solidFill>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defTabSz="342900" eaLnBrk="1" fontAlgn="auto" hangingPunct="1">
              <a:spcBef>
                <a:spcPts val="0"/>
              </a:spcBef>
              <a:spcAft>
                <a:spcPts val="0"/>
              </a:spcAft>
            </a:pPr>
            <a:fld id="{6113E31D-E2AB-40D1-8B51-AFA5AFEF393A}" type="slidenum">
              <a:rPr lang="en-US">
                <a:solidFill>
                  <a:srgbClr val="146194">
                    <a:lumMod val="50000"/>
                  </a:srgbClr>
                </a:solidFill>
                <a:latin typeface="Century Gothic" panose="020B0502020202020204"/>
                <a:ea typeface="+mn-ea"/>
              </a:rPr>
              <a:pPr defTabSz="342900" eaLnBrk="1" fontAlgn="auto" hangingPunct="1">
                <a:spcBef>
                  <a:spcPts val="0"/>
                </a:spcBef>
                <a:spcAft>
                  <a:spcPts val="0"/>
                </a:spcAft>
              </a:pPr>
              <a:t>27</a:t>
            </a:fld>
            <a:endParaRPr lang="en-US" dirty="0">
              <a:solidFill>
                <a:srgbClr val="146194">
                  <a:lumMod val="50000"/>
                </a:srgbClr>
              </a:solidFill>
              <a:latin typeface="Century Gothic" panose="020B0502020202020204"/>
              <a:ea typeface="+mn-ea"/>
            </a:endParaRPr>
          </a:p>
        </p:txBody>
      </p:sp>
    </p:spTree>
    <p:extLst>
      <p:ext uri="{BB962C8B-B14F-4D97-AF65-F5344CB8AC3E}">
        <p14:creationId xmlns:p14="http://schemas.microsoft.com/office/powerpoint/2010/main" val="667870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302275"/>
            <a:ext cx="8520600" cy="623400"/>
          </a:xfrm>
          <a:prstGeom prst="rect">
            <a:avLst/>
          </a:prstGeom>
        </p:spPr>
        <p:txBody>
          <a:bodyPr spcFirstLastPara="1" wrap="square" lIns="91425" tIns="91425" rIns="91425" bIns="91425" anchor="t" anchorCtr="0">
            <a:noAutofit/>
          </a:bodyPr>
          <a:lstStyle/>
          <a:p>
            <a:r>
              <a:rPr lang="en"/>
              <a:t>Project Overview</a:t>
            </a:r>
            <a:endParaRPr/>
          </a:p>
        </p:txBody>
      </p:sp>
      <p:sp>
        <p:nvSpPr>
          <p:cNvPr id="79" name="Google Shape;79;p16"/>
          <p:cNvSpPr txBox="1">
            <a:spLocks noGrp="1"/>
          </p:cNvSpPr>
          <p:nvPr>
            <p:ph type="body" idx="1"/>
          </p:nvPr>
        </p:nvSpPr>
        <p:spPr>
          <a:xfrm>
            <a:off x="311700" y="1925675"/>
            <a:ext cx="3165000" cy="623400"/>
          </a:xfrm>
          <a:prstGeom prst="rect">
            <a:avLst/>
          </a:prstGeom>
        </p:spPr>
        <p:txBody>
          <a:bodyPr spcFirstLastPara="1" wrap="square" lIns="91425" tIns="91425" rIns="91425" bIns="91425" anchor="t" anchorCtr="0">
            <a:noAutofit/>
          </a:bodyPr>
          <a:lstStyle/>
          <a:p>
            <a:pPr marL="0" indent="0">
              <a:buNone/>
            </a:pPr>
            <a:r>
              <a:rPr lang="en"/>
              <a:t>VersionOne Migration to Jira</a:t>
            </a:r>
            <a:endParaRPr/>
          </a:p>
          <a:p>
            <a:pPr marL="914400" indent="0">
              <a:spcBef>
                <a:spcPts val="1600"/>
              </a:spcBef>
              <a:buNone/>
            </a:pPr>
            <a:endParaRPr/>
          </a:p>
          <a:p>
            <a:pPr marL="0" indent="0">
              <a:spcBef>
                <a:spcPts val="1600"/>
              </a:spcBef>
              <a:spcAft>
                <a:spcPts val="1600"/>
              </a:spcAft>
              <a:buNone/>
            </a:pPr>
            <a:endParaRPr/>
          </a:p>
        </p:txBody>
      </p:sp>
      <p:sp>
        <p:nvSpPr>
          <p:cNvPr id="80" name="Google Shape;80;p16"/>
          <p:cNvSpPr txBox="1">
            <a:spLocks noGrp="1"/>
          </p:cNvSpPr>
          <p:nvPr>
            <p:ph type="body" idx="1"/>
          </p:nvPr>
        </p:nvSpPr>
        <p:spPr>
          <a:xfrm>
            <a:off x="240450" y="2474900"/>
            <a:ext cx="4402800" cy="3100800"/>
          </a:xfrm>
          <a:prstGeom prst="rect">
            <a:avLst/>
          </a:prstGeom>
        </p:spPr>
        <p:txBody>
          <a:bodyPr spcFirstLastPara="1" wrap="square" lIns="91425" tIns="91425" rIns="91425" bIns="91425" anchor="t" anchorCtr="0">
            <a:noAutofit/>
          </a:bodyPr>
          <a:lstStyle/>
          <a:p>
            <a:pPr marL="0" indent="0">
              <a:buNone/>
            </a:pPr>
            <a:r>
              <a:rPr lang="en"/>
              <a:t>Why?</a:t>
            </a:r>
            <a:endParaRPr/>
          </a:p>
          <a:p>
            <a:pPr>
              <a:spcBef>
                <a:spcPts val="1600"/>
              </a:spcBef>
            </a:pPr>
            <a:r>
              <a:rPr lang="en"/>
              <a:t>VersionOne is slower and inefficient</a:t>
            </a:r>
            <a:endParaRPr/>
          </a:p>
          <a:p>
            <a:r>
              <a:rPr lang="en"/>
              <a:t>VersionOne is more expensive</a:t>
            </a:r>
            <a:endParaRPr/>
          </a:p>
          <a:p>
            <a:r>
              <a:rPr lang="en"/>
              <a:t>Jira is compatible with other technologies that PNC uses</a:t>
            </a:r>
            <a:endParaRPr/>
          </a:p>
          <a:p>
            <a:pPr algn="just"/>
            <a:r>
              <a:rPr lang="en"/>
              <a:t>PNC originally migrated from Jira to VersionOne manually, which resulted in the loss of images, conversations, and time.</a:t>
            </a:r>
            <a:endParaRPr/>
          </a:p>
        </p:txBody>
      </p:sp>
      <p:sp>
        <p:nvSpPr>
          <p:cNvPr id="81" name="Google Shape;81;p16"/>
          <p:cNvSpPr txBox="1">
            <a:spLocks noGrp="1"/>
          </p:cNvSpPr>
          <p:nvPr>
            <p:ph type="body" idx="1"/>
          </p:nvPr>
        </p:nvSpPr>
        <p:spPr>
          <a:xfrm>
            <a:off x="4801625" y="2519150"/>
            <a:ext cx="4158900" cy="3012300"/>
          </a:xfrm>
          <a:prstGeom prst="rect">
            <a:avLst/>
          </a:prstGeom>
        </p:spPr>
        <p:txBody>
          <a:bodyPr spcFirstLastPara="1" wrap="square" lIns="91425" tIns="91425" rIns="91425" bIns="91425" anchor="t" anchorCtr="0">
            <a:noAutofit/>
          </a:bodyPr>
          <a:lstStyle/>
          <a:p>
            <a:pPr marL="0" indent="0">
              <a:buNone/>
            </a:pPr>
            <a:r>
              <a:rPr lang="en"/>
              <a:t>Our Task</a:t>
            </a:r>
            <a:endParaRPr/>
          </a:p>
          <a:p>
            <a:pPr algn="just">
              <a:spcBef>
                <a:spcPts val="1600"/>
              </a:spcBef>
            </a:pPr>
            <a:r>
              <a:rPr lang="en"/>
              <a:t>Create a self service migration tool to automate the process</a:t>
            </a:r>
            <a:endParaRPr/>
          </a:p>
          <a:p>
            <a:r>
              <a:rPr lang="en"/>
              <a:t>Ensures that all information is carried in this migration process, such as conversations, images, etc.</a:t>
            </a:r>
            <a:endParaRPr/>
          </a:p>
        </p:txBody>
      </p:sp>
      <p:pic>
        <p:nvPicPr>
          <p:cNvPr id="82" name="Google Shape;82;p16"/>
          <p:cNvPicPr preferRelativeResize="0"/>
          <p:nvPr/>
        </p:nvPicPr>
        <p:blipFill>
          <a:blip r:embed="rId3">
            <a:alphaModFix/>
          </a:blip>
          <a:stretch>
            <a:fillRect/>
          </a:stretch>
        </p:blipFill>
        <p:spPr>
          <a:xfrm>
            <a:off x="3846925" y="1435813"/>
            <a:ext cx="2673176" cy="486800"/>
          </a:xfrm>
          <a:prstGeom prst="rect">
            <a:avLst/>
          </a:prstGeom>
          <a:noFill/>
          <a:ln>
            <a:noFill/>
          </a:ln>
        </p:spPr>
      </p:pic>
      <p:pic>
        <p:nvPicPr>
          <p:cNvPr id="83" name="Google Shape;83;p16"/>
          <p:cNvPicPr preferRelativeResize="0"/>
          <p:nvPr/>
        </p:nvPicPr>
        <p:blipFill>
          <a:blip r:embed="rId4">
            <a:alphaModFix/>
          </a:blip>
          <a:stretch>
            <a:fillRect/>
          </a:stretch>
        </p:blipFill>
        <p:spPr>
          <a:xfrm>
            <a:off x="6890328" y="1237038"/>
            <a:ext cx="1941975" cy="75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ABEBC06B-51D6-4B21-A091-F39C865F522B}"/>
              </a:ext>
            </a:extLst>
          </p:cNvPr>
          <p:cNvSpPr txBox="1">
            <a:spLocks/>
          </p:cNvSpPr>
          <p:nvPr/>
        </p:nvSpPr>
        <p:spPr bwMode="auto">
          <a:xfrm>
            <a:off x="381000" y="3124200"/>
            <a:ext cx="84582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Time is usually limited</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Invited talk:  &lt; 1 hour</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Conference talk:  20 minutes or so</a:t>
            </a:r>
            <a:endParaRPr lang="en-US" altLang="en-US" sz="1800" dirty="0">
              <a:solidFill>
                <a:srgbClr val="008000"/>
              </a:solidFill>
              <a:latin typeface="Trebuchet MS" panose="020B0603020202020204" pitchFamily="34" charset="0"/>
              <a:ea typeface="Osaka" pitchFamily="-84" charset="-128"/>
            </a:endParaRP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Elevator talk: &lt; 2 minutes</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Your talk: 15 minutes</a:t>
            </a:r>
            <a:endParaRPr lang="en-US" altLang="en-US" sz="2200" dirty="0">
              <a:solidFill>
                <a:srgbClr val="FF964F"/>
              </a:solidFill>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This is not a lot of time…</a:t>
            </a:r>
          </a:p>
          <a:p>
            <a:pPr>
              <a:spcBef>
                <a:spcPct val="20000"/>
              </a:spcBef>
              <a:buClr>
                <a:srgbClr val="0046AA"/>
              </a:buClr>
              <a:buFont typeface="Wingdings" panose="05000000000000000000" pitchFamily="2" charset="2"/>
              <a:buNone/>
            </a:pPr>
            <a:endParaRPr lang="en-US" altLang="en-US" sz="2000" dirty="0">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i="1" dirty="0">
                <a:solidFill>
                  <a:srgbClr val="FF0000"/>
                </a:solidFill>
                <a:latin typeface="Trebuchet MS" panose="020B0603020202020204" pitchFamily="34" charset="0"/>
                <a:ea typeface="Osaka" pitchFamily="-84" charset="-128"/>
              </a:rPr>
              <a:t>Bottom line:</a:t>
            </a:r>
            <a:r>
              <a:rPr lang="en-US" altLang="en-US" sz="2000" i="1" dirty="0">
                <a:latin typeface="Trebuchet MS" panose="020B0603020202020204" pitchFamily="34" charset="0"/>
                <a:ea typeface="Osaka" pitchFamily="-84" charset="-128"/>
              </a:rPr>
              <a:t>  Your audience should learn something from your talk</a:t>
            </a:r>
          </a:p>
        </p:txBody>
      </p:sp>
      <p:sp>
        <p:nvSpPr>
          <p:cNvPr id="57346" name="Title 1">
            <a:extLst>
              <a:ext uri="{FF2B5EF4-FFF2-40B4-BE49-F238E27FC236}">
                <a16:creationId xmlns:a16="http://schemas.microsoft.com/office/drawing/2014/main" id="{89AD5184-4116-4841-AA91-3BBAF50473CC}"/>
              </a:ext>
            </a:extLst>
          </p:cNvPr>
          <p:cNvSpPr>
            <a:spLocks noGrp="1"/>
          </p:cNvSpPr>
          <p:nvPr>
            <p:ph type="title"/>
          </p:nvPr>
        </p:nvSpPr>
        <p:spPr/>
        <p:txBody>
          <a:bodyPr/>
          <a:lstStyle/>
          <a:p>
            <a:r>
              <a:rPr lang="en-US" altLang="en-US" sz="3200"/>
              <a:t>Structure your talk based on your audience and the time that you have</a:t>
            </a:r>
          </a:p>
        </p:txBody>
      </p:sp>
      <p:sp>
        <p:nvSpPr>
          <p:cNvPr id="21507" name="Content Placeholder 2">
            <a:extLst>
              <a:ext uri="{FF2B5EF4-FFF2-40B4-BE49-F238E27FC236}">
                <a16:creationId xmlns:a16="http://schemas.microsoft.com/office/drawing/2014/main" id="{C466CAE9-67AE-4C65-9105-32FDD63FD25B}"/>
              </a:ext>
            </a:extLst>
          </p:cNvPr>
          <p:cNvSpPr>
            <a:spLocks noGrp="1"/>
          </p:cNvSpPr>
          <p:nvPr>
            <p:ph idx="1"/>
          </p:nvPr>
        </p:nvSpPr>
        <p:spPr>
          <a:xfrm>
            <a:off x="2667000" y="1371600"/>
            <a:ext cx="6172200" cy="1676400"/>
          </a:xfrm>
        </p:spPr>
        <p:txBody>
          <a:bodyPr/>
          <a:lstStyle/>
          <a:p>
            <a:pPr marL="0" indent="0">
              <a:buFont typeface="Wingdings" panose="05000000000000000000" pitchFamily="2" charset="2"/>
              <a:buNone/>
            </a:pPr>
            <a:r>
              <a:rPr lang="en-US" altLang="en-US" sz="2000" dirty="0"/>
              <a:t>Your audience:  Generally smart individuals</a:t>
            </a:r>
          </a:p>
          <a:p>
            <a:pPr lvl="1"/>
            <a:r>
              <a:rPr lang="en-US" altLang="en-US" sz="1800" dirty="0"/>
              <a:t>Computer Scientists?  </a:t>
            </a:r>
            <a:r>
              <a:rPr lang="en-US" altLang="en-US" sz="1800" dirty="0">
                <a:solidFill>
                  <a:srgbClr val="008000"/>
                </a:solidFill>
              </a:rPr>
              <a:t>Yes</a:t>
            </a:r>
          </a:p>
          <a:p>
            <a:pPr lvl="1"/>
            <a:r>
              <a:rPr lang="en-US" altLang="en-US" sz="1800" dirty="0"/>
              <a:t>Knowledgeable about your area?  </a:t>
            </a:r>
            <a:r>
              <a:rPr lang="en-US" altLang="en-US" sz="1800" dirty="0">
                <a:solidFill>
                  <a:srgbClr val="FF964F"/>
                </a:solidFill>
              </a:rPr>
              <a:t>Maybe</a:t>
            </a:r>
          </a:p>
          <a:p>
            <a:pPr lvl="1"/>
            <a:r>
              <a:rPr lang="en-US" altLang="en-US" sz="1800" dirty="0"/>
              <a:t>Knowledgeable about your problem?  </a:t>
            </a:r>
            <a:r>
              <a:rPr lang="en-US" altLang="en-US" sz="1800" dirty="0">
                <a:solidFill>
                  <a:srgbClr val="FF0000"/>
                </a:solidFill>
              </a:rPr>
              <a:t>Probably not</a:t>
            </a:r>
          </a:p>
        </p:txBody>
      </p:sp>
      <p:pic>
        <p:nvPicPr>
          <p:cNvPr id="21508" name="Picture 3">
            <a:extLst>
              <a:ext uri="{FF2B5EF4-FFF2-40B4-BE49-F238E27FC236}">
                <a16:creationId xmlns:a16="http://schemas.microsoft.com/office/drawing/2014/main" id="{8B11965B-A631-4BDB-8426-A88936E6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47800"/>
            <a:ext cx="2051050"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594F6523-E7D1-4581-B5E8-D6BA2E77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048000"/>
            <a:ext cx="1441450" cy="199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41326C6E-D7DC-4748-8DD9-B2BA5E3D9935}"/>
              </a:ext>
            </a:extLst>
          </p:cNvPr>
          <p:cNvCxnSpPr>
            <a:cxnSpLocks noChangeShapeType="1"/>
          </p:cNvCxnSpPr>
          <p:nvPr/>
        </p:nvCxnSpPr>
        <p:spPr bwMode="auto">
          <a:xfrm>
            <a:off x="1447800" y="53340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85091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505">
                                            <p:txEl>
                                              <p:pRg st="7" end="7"/>
                                            </p:txEl>
                                          </p:spTgt>
                                        </p:tgtEl>
                                        <p:attrNameLst>
                                          <p:attrName>style.visibility</p:attrName>
                                        </p:attrNameLst>
                                      </p:cBhvr>
                                      <p:to>
                                        <p:strVal val="visible"/>
                                      </p:to>
                                    </p:set>
                                    <p:animEffect transition="in" filter="wipe(left)">
                                      <p:cBhvr>
                                        <p:cTn id="35" dur="500"/>
                                        <p:tgtEl>
                                          <p:spTgt spid="21505">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 grpId="0" build="p"/>
      <p:bldP spid="215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379667D9-FAF3-4C3C-9156-67FD847170A1}"/>
              </a:ext>
            </a:extLst>
          </p:cNvPr>
          <p:cNvSpPr>
            <a:spLocks noGrp="1"/>
          </p:cNvSpPr>
          <p:nvPr>
            <p:ph type="title"/>
          </p:nvPr>
        </p:nvSpPr>
        <p:spPr/>
        <p:txBody>
          <a:bodyPr/>
          <a:lstStyle/>
          <a:p>
            <a:r>
              <a:rPr lang="en-US" altLang="en-US" sz="2800"/>
              <a:t>That’s not a lot of time, how should I structure my talk to relate to these people?</a:t>
            </a:r>
          </a:p>
        </p:txBody>
      </p:sp>
      <p:grpSp>
        <p:nvGrpSpPr>
          <p:cNvPr id="2" name="Group 1">
            <a:extLst>
              <a:ext uri="{FF2B5EF4-FFF2-40B4-BE49-F238E27FC236}">
                <a16:creationId xmlns:a16="http://schemas.microsoft.com/office/drawing/2014/main" id="{453C6F4F-B7DE-49B3-B102-930520AFFA4B}"/>
              </a:ext>
            </a:extLst>
          </p:cNvPr>
          <p:cNvGrpSpPr>
            <a:grpSpLocks/>
          </p:cNvGrpSpPr>
          <p:nvPr/>
        </p:nvGrpSpPr>
        <p:grpSpPr bwMode="auto">
          <a:xfrm>
            <a:off x="1154113" y="1196975"/>
            <a:ext cx="2351087" cy="2003425"/>
            <a:chOff x="11113" y="1196975"/>
            <a:chExt cx="2351087" cy="2003425"/>
          </a:xfrm>
        </p:grpSpPr>
        <p:pic>
          <p:nvPicPr>
            <p:cNvPr id="58386" name="Picture 3">
              <a:extLst>
                <a:ext uri="{FF2B5EF4-FFF2-40B4-BE49-F238E27FC236}">
                  <a16:creationId xmlns:a16="http://schemas.microsoft.com/office/drawing/2014/main" id="{A56B21B2-4450-4833-87C0-34C81A929C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96975"/>
              <a:ext cx="9144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7" name="TextBox 4">
              <a:extLst>
                <a:ext uri="{FF2B5EF4-FFF2-40B4-BE49-F238E27FC236}">
                  <a16:creationId xmlns:a16="http://schemas.microsoft.com/office/drawing/2014/main" id="{97380C7E-E485-4973-8CED-499C22C62616}"/>
                </a:ext>
              </a:extLst>
            </p:cNvPr>
            <p:cNvSpPr txBox="1">
              <a:spLocks noChangeArrowheads="1"/>
            </p:cNvSpPr>
            <p:nvPr/>
          </p:nvSpPr>
          <p:spPr bwMode="auto">
            <a:xfrm>
              <a:off x="11113" y="2492375"/>
              <a:ext cx="2351087"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This is a </a:t>
              </a:r>
              <a:r>
                <a:rPr lang="en-US" altLang="en-US" sz="2000">
                  <a:solidFill>
                    <a:srgbClr val="FF0000"/>
                  </a:solidFill>
                  <a:latin typeface="Trebuchet MS" panose="020B0603020202020204" pitchFamily="34" charset="0"/>
                </a:rPr>
                <a:t>hard</a:t>
              </a:r>
              <a:r>
                <a:rPr lang="en-US" altLang="en-US" sz="2000">
                  <a:latin typeface="Trebuchet MS" panose="020B0603020202020204" pitchFamily="34" charset="0"/>
                </a:rPr>
                <a:t> problem…</a:t>
              </a:r>
            </a:p>
          </p:txBody>
        </p:sp>
      </p:grpSp>
      <p:grpSp>
        <p:nvGrpSpPr>
          <p:cNvPr id="3" name="Group 2">
            <a:extLst>
              <a:ext uri="{FF2B5EF4-FFF2-40B4-BE49-F238E27FC236}">
                <a16:creationId xmlns:a16="http://schemas.microsoft.com/office/drawing/2014/main" id="{DBAD904B-3E37-4B85-9317-C8889B0DCD3F}"/>
              </a:ext>
            </a:extLst>
          </p:cNvPr>
          <p:cNvGrpSpPr>
            <a:grpSpLocks/>
          </p:cNvGrpSpPr>
          <p:nvPr/>
        </p:nvGrpSpPr>
        <p:grpSpPr bwMode="auto">
          <a:xfrm>
            <a:off x="2895600" y="1219200"/>
            <a:ext cx="2895600" cy="1981200"/>
            <a:chOff x="1752600" y="1219200"/>
            <a:chExt cx="2895600" cy="1981200"/>
          </a:xfrm>
        </p:grpSpPr>
        <p:pic>
          <p:nvPicPr>
            <p:cNvPr id="58384" name="Picture 5">
              <a:extLst>
                <a:ext uri="{FF2B5EF4-FFF2-40B4-BE49-F238E27FC236}">
                  <a16:creationId xmlns:a16="http://schemas.microsoft.com/office/drawing/2014/main" id="{85502A0B-E378-49A4-A3CE-2917B34A3A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219200"/>
              <a:ext cx="9239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5" name="TextBox 6">
              <a:extLst>
                <a:ext uri="{FF2B5EF4-FFF2-40B4-BE49-F238E27FC236}">
                  <a16:creationId xmlns:a16="http://schemas.microsoft.com/office/drawing/2014/main" id="{7D70A709-D62B-4BA2-B73C-4146E21AB185}"/>
                </a:ext>
              </a:extLst>
            </p:cNvPr>
            <p:cNvSpPr txBox="1">
              <a:spLocks noChangeArrowheads="1"/>
            </p:cNvSpPr>
            <p:nvPr/>
          </p:nvSpPr>
          <p:spPr bwMode="auto">
            <a:xfrm>
              <a:off x="1752600" y="2492375"/>
              <a:ext cx="28956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with </a:t>
              </a:r>
              <a:r>
                <a:rPr lang="en-US" altLang="en-US" sz="2000">
                  <a:solidFill>
                    <a:srgbClr val="FF0000"/>
                  </a:solidFill>
                  <a:latin typeface="Trebuchet MS" panose="020B0603020202020204" pitchFamily="34" charset="0"/>
                </a:rPr>
                <a:t>interesting</a:t>
              </a:r>
              <a:r>
                <a:rPr lang="en-US" altLang="en-US" sz="2000">
                  <a:latin typeface="Trebuchet MS" panose="020B0603020202020204" pitchFamily="34" charset="0"/>
                </a:rPr>
                <a:t> applications…</a:t>
              </a:r>
            </a:p>
          </p:txBody>
        </p:sp>
      </p:grpSp>
      <p:grpSp>
        <p:nvGrpSpPr>
          <p:cNvPr id="4" name="Group 3">
            <a:extLst>
              <a:ext uri="{FF2B5EF4-FFF2-40B4-BE49-F238E27FC236}">
                <a16:creationId xmlns:a16="http://schemas.microsoft.com/office/drawing/2014/main" id="{DEDE7470-7D87-42EF-AABF-6A39F320CF54}"/>
              </a:ext>
            </a:extLst>
          </p:cNvPr>
          <p:cNvGrpSpPr>
            <a:grpSpLocks/>
          </p:cNvGrpSpPr>
          <p:nvPr/>
        </p:nvGrpSpPr>
        <p:grpSpPr bwMode="auto">
          <a:xfrm>
            <a:off x="5562600" y="1371600"/>
            <a:ext cx="2362200" cy="1828800"/>
            <a:chOff x="4419600" y="1371600"/>
            <a:chExt cx="2362200" cy="1828800"/>
          </a:xfrm>
        </p:grpSpPr>
        <p:pic>
          <p:nvPicPr>
            <p:cNvPr id="58382" name="Picture 7">
              <a:extLst>
                <a:ext uri="{FF2B5EF4-FFF2-40B4-BE49-F238E27FC236}">
                  <a16:creationId xmlns:a16="http://schemas.microsoft.com/office/drawing/2014/main" id="{D7379FCC-169F-45CA-B50B-8BA9521DFB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1520825"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3" name="TextBox 8">
              <a:extLst>
                <a:ext uri="{FF2B5EF4-FFF2-40B4-BE49-F238E27FC236}">
                  <a16:creationId xmlns:a16="http://schemas.microsoft.com/office/drawing/2014/main" id="{6434EA19-2E3B-4ED2-B1E3-A7954CF20993}"/>
                </a:ext>
              </a:extLst>
            </p:cNvPr>
            <p:cNvSpPr txBox="1">
              <a:spLocks noChangeArrowheads="1"/>
            </p:cNvSpPr>
            <p:nvPr/>
          </p:nvSpPr>
          <p:spPr bwMode="auto">
            <a:xfrm>
              <a:off x="4419600" y="2492375"/>
              <a:ext cx="2362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that builds on prior work…</a:t>
              </a:r>
            </a:p>
          </p:txBody>
        </p:sp>
      </p:grpSp>
      <p:grpSp>
        <p:nvGrpSpPr>
          <p:cNvPr id="6" name="Group 5">
            <a:extLst>
              <a:ext uri="{FF2B5EF4-FFF2-40B4-BE49-F238E27FC236}">
                <a16:creationId xmlns:a16="http://schemas.microsoft.com/office/drawing/2014/main" id="{AE51EDFE-8D58-468F-896D-DE85932111C8}"/>
              </a:ext>
            </a:extLst>
          </p:cNvPr>
          <p:cNvGrpSpPr>
            <a:grpSpLocks/>
          </p:cNvGrpSpPr>
          <p:nvPr/>
        </p:nvGrpSpPr>
        <p:grpSpPr bwMode="auto">
          <a:xfrm>
            <a:off x="1524000" y="3276600"/>
            <a:ext cx="5638800" cy="2286000"/>
            <a:chOff x="381000" y="3276600"/>
            <a:chExt cx="5638800" cy="2286000"/>
          </a:xfrm>
        </p:grpSpPr>
        <p:sp>
          <p:nvSpPr>
            <p:cNvPr id="12" name="Content Placeholder 2">
              <a:extLst>
                <a:ext uri="{FF2B5EF4-FFF2-40B4-BE49-F238E27FC236}">
                  <a16:creationId xmlns:a16="http://schemas.microsoft.com/office/drawing/2014/main" id="{BC11B939-1033-4EA5-A350-746E3791234E}"/>
                </a:ext>
              </a:extLst>
            </p:cNvPr>
            <p:cNvSpPr txBox="1">
              <a:spLocks/>
            </p:cNvSpPr>
            <p:nvPr/>
          </p:nvSpPr>
          <p:spPr bwMode="auto">
            <a:xfrm>
              <a:off x="381000" y="3581400"/>
              <a:ext cx="4191000" cy="1981200"/>
            </a:xfrm>
            <a:prstGeom prst="rect">
              <a:avLst/>
            </a:prstGeom>
            <a:ln/>
            <a:extLst>
              <a:ext uri="{FAA26D3D-D897-4be2-8F04-BA451C77F1D7}">
                <ma14:placeholderFlag xmlns:ma14="http://schemas.microsoft.com/office/mac/drawingml/2011/main" xmlns="" val="1"/>
              </a:ext>
            </a:extLst>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rgbClr val="0046AA"/>
                </a:buClr>
                <a:buFont typeface="Wingdings" charset="0"/>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charset="0"/>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charset="0"/>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charset="0"/>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marL="0" indent="0">
                <a:buFont typeface="Wingdings" charset="0"/>
                <a:buNone/>
                <a:defRPr/>
              </a:pPr>
              <a:r>
                <a:rPr lang="en-US" sz="2000" dirty="0"/>
                <a:t>Two sub-parts:</a:t>
              </a:r>
            </a:p>
            <a:p>
              <a:pPr lvl="1">
                <a:defRPr/>
              </a:pPr>
              <a:r>
                <a:rPr lang="en-US" sz="1800" dirty="0"/>
                <a:t>You solved a problem</a:t>
              </a:r>
            </a:p>
            <a:p>
              <a:pPr lvl="1">
                <a:defRPr/>
              </a:pPr>
              <a:r>
                <a:rPr lang="en-US" sz="1800" dirty="0"/>
                <a:t>You used neat technological advancements to do this</a:t>
              </a:r>
              <a:endParaRPr lang="en-US" sz="1800" b="1" dirty="0"/>
            </a:p>
          </p:txBody>
        </p:sp>
        <p:sp>
          <p:nvSpPr>
            <p:cNvPr id="14" name="Bent Arrow 13">
              <a:extLst>
                <a:ext uri="{FF2B5EF4-FFF2-40B4-BE49-F238E27FC236}">
                  <a16:creationId xmlns:a16="http://schemas.microsoft.com/office/drawing/2014/main" id="{FCFD10D0-593F-42B1-AA8C-133F772F538C}"/>
                </a:ext>
              </a:extLst>
            </p:cNvPr>
            <p:cNvSpPr/>
            <p:nvPr/>
          </p:nvSpPr>
          <p:spPr bwMode="auto">
            <a:xfrm rot="10800000">
              <a:off x="4572000" y="3276600"/>
              <a:ext cx="1447800" cy="1676400"/>
            </a:xfrm>
            <a:prstGeom prst="bentArrow">
              <a:avLst/>
            </a:prstGeom>
            <a:gradFill flip="none" rotWithShape="1">
              <a:gsLst>
                <a:gs pos="0">
                  <a:srgbClr val="FFFF00"/>
                </a:gs>
                <a:gs pos="100000">
                  <a:srgbClr val="FF6600"/>
                </a:gs>
              </a:gsLst>
              <a:lin ang="0" scaled="1"/>
              <a:tileRect/>
            </a:gra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128"/>
                <a:cs typeface="ＭＳ Ｐゴシック" charset="-128"/>
              </a:endParaRPr>
            </a:p>
          </p:txBody>
        </p:sp>
      </p:grpSp>
      <p:cxnSp>
        <p:nvCxnSpPr>
          <p:cNvPr id="16" name="Straight Connector 15">
            <a:extLst>
              <a:ext uri="{FF2B5EF4-FFF2-40B4-BE49-F238E27FC236}">
                <a16:creationId xmlns:a16="http://schemas.microsoft.com/office/drawing/2014/main" id="{21617212-7CA0-40AF-AD49-363838077C45}"/>
              </a:ext>
            </a:extLst>
          </p:cNvPr>
          <p:cNvCxnSpPr>
            <a:cxnSpLocks noChangeShapeType="1"/>
          </p:cNvCxnSpPr>
          <p:nvPr/>
        </p:nvCxnSpPr>
        <p:spPr bwMode="auto">
          <a:xfrm>
            <a:off x="1447800" y="59436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25624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a:latin typeface="Trebuchet MS" panose="020B0603020202020204" pitchFamily="34" charset="0"/>
              </a:rPr>
              <a:t>Think Big </a:t>
            </a:r>
            <a:r>
              <a:rPr lang="en-US" altLang="en-US" dirty="0">
                <a:latin typeface="Trebuchet MS" panose="020B0603020202020204" pitchFamily="34" charset="0"/>
              </a:rPr>
              <a:t>Picture and Context</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a:xfrm>
            <a:off x="685800" y="1371600"/>
            <a:ext cx="7924800" cy="4724400"/>
          </a:xfrm>
        </p:spPr>
        <p:txBody>
          <a:bodyPr/>
          <a:lstStyle/>
          <a:p>
            <a:r>
              <a:rPr lang="en-US" dirty="0"/>
              <a:t>Do not lose sight of the big picture</a:t>
            </a:r>
          </a:p>
          <a:p>
            <a:pPr lvl="1"/>
            <a:r>
              <a:rPr lang="en-US" dirty="0"/>
              <a:t>Audience should always know where you are taking them</a:t>
            </a:r>
          </a:p>
          <a:p>
            <a:pPr lvl="1"/>
            <a:r>
              <a:rPr lang="en-US" dirty="0"/>
              <a:t>Audience may need refocusing from time to time</a:t>
            </a:r>
          </a:p>
          <a:p>
            <a:pPr lvl="1"/>
            <a:endParaRPr lang="en-US" dirty="0"/>
          </a:p>
          <a:p>
            <a:r>
              <a:rPr lang="en-US" dirty="0"/>
              <a:t>Give context</a:t>
            </a:r>
          </a:p>
          <a:p>
            <a:pPr lvl="1"/>
            <a:r>
              <a:rPr lang="en-US" dirty="0"/>
              <a:t>Why are you telling me this?  Where does it fit in?</a:t>
            </a:r>
          </a:p>
          <a:p>
            <a:pPr lvl="1"/>
            <a:r>
              <a:rPr lang="en-US" dirty="0"/>
              <a:t>Why did you make that choice?  What were the constraints?</a:t>
            </a:r>
          </a:p>
          <a:p>
            <a:pPr lvl="1"/>
            <a:r>
              <a:rPr lang="en-US" dirty="0"/>
              <a:t>Was that choice successful?  Why or why not?</a:t>
            </a:r>
          </a:p>
          <a:p>
            <a:pPr lvl="1"/>
            <a:endParaRPr lang="en-US" dirty="0"/>
          </a:p>
        </p:txBody>
      </p:sp>
    </p:spTree>
    <p:extLst>
      <p:ext uri="{BB962C8B-B14F-4D97-AF65-F5344CB8AC3E}">
        <p14:creationId xmlns:p14="http://schemas.microsoft.com/office/powerpoint/2010/main" val="47962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294614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91F-5876-4B11-A39D-2B90F118360E}"/>
              </a:ext>
            </a:extLst>
          </p:cNvPr>
          <p:cNvSpPr>
            <a:spLocks noGrp="1"/>
          </p:cNvSpPr>
          <p:nvPr>
            <p:ph type="title"/>
          </p:nvPr>
        </p:nvSpPr>
        <p:spPr/>
        <p:txBody>
          <a:bodyPr/>
          <a:lstStyle/>
          <a:p>
            <a:r>
              <a:rPr lang="en-US" dirty="0"/>
              <a:t>Admire my beautiful slide</a:t>
            </a:r>
          </a:p>
        </p:txBody>
      </p:sp>
      <p:pic>
        <p:nvPicPr>
          <p:cNvPr id="4" name="Content Placeholder 3">
            <a:extLst>
              <a:ext uri="{FF2B5EF4-FFF2-40B4-BE49-F238E27FC236}">
                <a16:creationId xmlns:a16="http://schemas.microsoft.com/office/drawing/2014/main" id="{3A48D4F3-0222-49D0-A3E9-4BA81A3370C4}"/>
              </a:ext>
            </a:extLst>
          </p:cNvPr>
          <p:cNvPicPr>
            <a:picLocks noGrp="1" noChangeAspect="1"/>
          </p:cNvPicPr>
          <p:nvPr>
            <p:ph idx="1"/>
          </p:nvPr>
        </p:nvPicPr>
        <p:blipFill>
          <a:blip r:embed="rId2"/>
          <a:stretch>
            <a:fillRect/>
          </a:stretch>
        </p:blipFill>
        <p:spPr>
          <a:xfrm>
            <a:off x="1219200" y="1295400"/>
            <a:ext cx="6705599" cy="5029200"/>
          </a:xfrm>
          <a:prstGeom prst="rect">
            <a:avLst/>
          </a:prstGeom>
        </p:spPr>
      </p:pic>
    </p:spTree>
    <p:extLst>
      <p:ext uri="{BB962C8B-B14F-4D97-AF65-F5344CB8AC3E}">
        <p14:creationId xmlns:p14="http://schemas.microsoft.com/office/powerpoint/2010/main" val="91049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CA1-3EBC-4933-BFD8-8B33AB34D8E0}"/>
              </a:ext>
            </a:extLst>
          </p:cNvPr>
          <p:cNvSpPr>
            <a:spLocks noGrp="1"/>
          </p:cNvSpPr>
          <p:nvPr>
            <p:ph type="title"/>
          </p:nvPr>
        </p:nvSpPr>
        <p:spPr/>
        <p:txBody>
          <a:bodyPr/>
          <a:lstStyle/>
          <a:p>
            <a:r>
              <a:rPr lang="en-US" dirty="0"/>
              <a:t>Admire my beautiful slide</a:t>
            </a:r>
          </a:p>
        </p:txBody>
      </p:sp>
      <p:sp>
        <p:nvSpPr>
          <p:cNvPr id="3" name="Content Placeholder 2">
            <a:extLst>
              <a:ext uri="{FF2B5EF4-FFF2-40B4-BE49-F238E27FC236}">
                <a16:creationId xmlns:a16="http://schemas.microsoft.com/office/drawing/2014/main" id="{5023CA0C-7DFF-461D-AD27-69CCBC1619F5}"/>
              </a:ext>
            </a:extLst>
          </p:cNvPr>
          <p:cNvSpPr>
            <a:spLocks noGrp="1"/>
          </p:cNvSpPr>
          <p:nvPr>
            <p:ph idx="1"/>
          </p:nvPr>
        </p:nvSpPr>
        <p:spPr>
          <a:xfrm>
            <a:off x="685800" y="1371600"/>
            <a:ext cx="7848600" cy="4724400"/>
          </a:xfrm>
        </p:spPr>
        <p:txBody>
          <a:bodyPr/>
          <a:lstStyle/>
          <a:p>
            <a:r>
              <a:rPr lang="en-US" dirty="0"/>
              <a:t>A slide is not abstract art – curb your enthusiasm</a:t>
            </a:r>
          </a:p>
          <a:p>
            <a:endParaRPr lang="en-US" dirty="0"/>
          </a:p>
          <a:p>
            <a:r>
              <a:rPr lang="en-US" dirty="0"/>
              <a:t>Fonts, colors, and style should be consistent</a:t>
            </a:r>
          </a:p>
          <a:p>
            <a:pPr lvl="1"/>
            <a:r>
              <a:rPr lang="en-US" dirty="0"/>
              <a:t>If not, the difference should convey a meaning</a:t>
            </a:r>
          </a:p>
          <a:p>
            <a:pPr marL="0" indent="0">
              <a:buNone/>
            </a:pPr>
            <a:endParaRPr lang="en-US" dirty="0"/>
          </a:p>
          <a:p>
            <a:r>
              <a:rPr lang="en-US" dirty="0"/>
              <a:t>By the way, was that outline slide </a:t>
            </a:r>
            <a:r>
              <a:rPr lang="en-US" i="1" dirty="0"/>
              <a:t>really</a:t>
            </a:r>
            <a:r>
              <a:rPr lang="en-US" dirty="0"/>
              <a:t> necessary?</a:t>
            </a:r>
          </a:p>
          <a:p>
            <a:pPr lvl="1"/>
            <a:r>
              <a:rPr lang="en-US" dirty="0"/>
              <a:t>Most talks are structured that way – no information content </a:t>
            </a:r>
          </a:p>
        </p:txBody>
      </p:sp>
    </p:spTree>
    <p:extLst>
      <p:ext uri="{BB962C8B-B14F-4D97-AF65-F5344CB8AC3E}">
        <p14:creationId xmlns:p14="http://schemas.microsoft.com/office/powerpoint/2010/main" val="214871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Look at my code, my code is amazing</a:t>
            </a:r>
          </a:p>
        </p:txBody>
      </p:sp>
      <p:pic>
        <p:nvPicPr>
          <p:cNvPr id="4" name="Picture 5">
            <a:extLst>
              <a:ext uri="{FF2B5EF4-FFF2-40B4-BE49-F238E27FC236}">
                <a16:creationId xmlns:a16="http://schemas.microsoft.com/office/drawing/2014/main" id="{75911C9A-689A-4C2A-A509-CB25688148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136" y="1371600"/>
            <a:ext cx="6233728" cy="497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504275"/>
      </p:ext>
    </p:extLst>
  </p:cSld>
  <p:clrMapOvr>
    <a:masterClrMapping/>
  </p:clrMapOvr>
</p:sld>
</file>

<file path=ppt/theme/theme1.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Tiger OS X:Users:adamlee:Desktop:pitt_template.pot</Template>
  <TotalTime>6157</TotalTime>
  <Words>1264</Words>
  <Application>Microsoft Office PowerPoint</Application>
  <PresentationFormat>On-screen Show (4:3)</PresentationFormat>
  <Paragraphs>194</Paragraphs>
  <Slides>28</Slides>
  <Notes>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28</vt:i4>
      </vt:variant>
    </vt:vector>
  </HeadingPairs>
  <TitlesOfParts>
    <vt:vector size="49" baseType="lpstr">
      <vt:lpstr>Hiragino Kaku Gothic ProN W6</vt:lpstr>
      <vt:lpstr>Monotype Sorts</vt:lpstr>
      <vt:lpstr>Raleway</vt:lpstr>
      <vt:lpstr>Arial</vt:lpstr>
      <vt:lpstr>Calibri</vt:lpstr>
      <vt:lpstr>Century Gothic</vt:lpstr>
      <vt:lpstr>Century Schoolbook</vt:lpstr>
      <vt:lpstr>Consolas</vt:lpstr>
      <vt:lpstr>Franklin Gothic Book</vt:lpstr>
      <vt:lpstr>Georgia</vt:lpstr>
      <vt:lpstr>Source Sans Pro</vt:lpstr>
      <vt:lpstr>Times New Roman</vt:lpstr>
      <vt:lpstr>Trebuchet MS</vt:lpstr>
      <vt:lpstr>Wingdings</vt:lpstr>
      <vt:lpstr>Wingdings 2</vt:lpstr>
      <vt:lpstr>Wingdings 3</vt:lpstr>
      <vt:lpstr>pitt_template</vt:lpstr>
      <vt:lpstr>View</vt:lpstr>
      <vt:lpstr>Slice</vt:lpstr>
      <vt:lpstr>Crop</vt:lpstr>
      <vt:lpstr>Plum</vt:lpstr>
      <vt:lpstr>Giving a Presentation</vt:lpstr>
      <vt:lpstr>How to give a good presentation</vt:lpstr>
      <vt:lpstr>Structure your talk based on your audience and the time that you have</vt:lpstr>
      <vt:lpstr>That’s not a lot of time, how should I structure my talk to relate to these people?</vt:lpstr>
      <vt:lpstr>Think Big Picture and Context</vt:lpstr>
      <vt:lpstr>Outline</vt:lpstr>
      <vt:lpstr>Admire my beautiful slide</vt:lpstr>
      <vt:lpstr>Admire my beautiful slide</vt:lpstr>
      <vt:lpstr>Look at my code, my code is amazing</vt:lpstr>
      <vt:lpstr>Look at my code, my code is amazing</vt:lpstr>
      <vt:lpstr>My Code</vt:lpstr>
      <vt:lpstr>Towers of Hanoi: Recursive Solution</vt:lpstr>
      <vt:lpstr>Towers of Hanoi: Recursive Solution</vt:lpstr>
      <vt:lpstr>I am a math whiz</vt:lpstr>
      <vt:lpstr>I am a math whiz</vt:lpstr>
      <vt:lpstr>Just read my text</vt:lpstr>
      <vt:lpstr>Just read my text</vt:lpstr>
      <vt:lpstr>A picture is worth a thousand words But only if you explain it!</vt:lpstr>
      <vt:lpstr>A picture is worth a thousand words But only if you explain it!</vt:lpstr>
      <vt:lpstr>Acronyms and jargons are useful But only if you explain them!</vt:lpstr>
      <vt:lpstr>Outline</vt:lpstr>
      <vt:lpstr>It’s not just what you say, but how you say it</vt:lpstr>
      <vt:lpstr>Practice, Practice, Practice</vt:lpstr>
      <vt:lpstr>Let’s Critique some Real Slides</vt:lpstr>
      <vt:lpstr>API With Purchase Document</vt:lpstr>
      <vt:lpstr>Projects</vt:lpstr>
      <vt:lpstr>PowerPoint Presentation</vt:lpstr>
      <vt:lpstr>Project Overview</vt:lpstr>
    </vt:vector>
  </TitlesOfParts>
  <Company>Adam 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for Computer Science</dc:title>
  <dc:creator>Adam Lee</dc:creator>
  <cp:lastModifiedBy>Wonsun Ahn</cp:lastModifiedBy>
  <cp:revision>348</cp:revision>
  <cp:lastPrinted>2008-08-24T01:10:54Z</cp:lastPrinted>
  <dcterms:created xsi:type="dcterms:W3CDTF">2009-12-30T18:37:25Z</dcterms:created>
  <dcterms:modified xsi:type="dcterms:W3CDTF">2021-09-03T12:08:08Z</dcterms:modified>
</cp:coreProperties>
</file>